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embeddedFontLst>
    <p:embeddedFont>
      <p:font typeface="PT Sans Narrow"/>
      <p:regular r:id="rId59"/>
      <p:bold r:id="rId60"/>
    </p:embeddedFont>
    <p:embeddedFont>
      <p:font typeface="Montserrat"/>
      <p:regular r:id="rId61"/>
      <p:bold r:id="rId62"/>
      <p:italic r:id="rId63"/>
      <p:boldItalic r:id="rId64"/>
    </p:embeddedFont>
    <p:embeddedFont>
      <p:font typeface="Open Sans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9656284-060C-4A3E-B72D-55159D0FD3DD}">
  <a:tblStyle styleId="{39656284-060C-4A3E-B72D-55159D0FD3D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Montserrat-bold.fntdata"/><Relationship Id="rId61" Type="http://schemas.openxmlformats.org/officeDocument/2006/relationships/font" Target="fonts/Montserrat-regular.fntdata"/><Relationship Id="rId20" Type="http://schemas.openxmlformats.org/officeDocument/2006/relationships/slide" Target="slides/slide14.xml"/><Relationship Id="rId64" Type="http://schemas.openxmlformats.org/officeDocument/2006/relationships/font" Target="fonts/Montserrat-boldItalic.fntdata"/><Relationship Id="rId63" Type="http://schemas.openxmlformats.org/officeDocument/2006/relationships/font" Target="fonts/Montserrat-italic.fntdata"/><Relationship Id="rId22" Type="http://schemas.openxmlformats.org/officeDocument/2006/relationships/slide" Target="slides/slide16.xml"/><Relationship Id="rId66" Type="http://schemas.openxmlformats.org/officeDocument/2006/relationships/font" Target="fonts/OpenSans-bold.fntdata"/><Relationship Id="rId21" Type="http://schemas.openxmlformats.org/officeDocument/2006/relationships/slide" Target="slides/slide15.xml"/><Relationship Id="rId65" Type="http://schemas.openxmlformats.org/officeDocument/2006/relationships/font" Target="fonts/OpenSans-regular.fntdata"/><Relationship Id="rId24" Type="http://schemas.openxmlformats.org/officeDocument/2006/relationships/slide" Target="slides/slide18.xml"/><Relationship Id="rId68" Type="http://schemas.openxmlformats.org/officeDocument/2006/relationships/font" Target="fonts/OpenSans-boldItalic.fntdata"/><Relationship Id="rId23" Type="http://schemas.openxmlformats.org/officeDocument/2006/relationships/slide" Target="slides/slide17.xml"/><Relationship Id="rId67" Type="http://schemas.openxmlformats.org/officeDocument/2006/relationships/font" Target="fonts/OpenSans-italic.fntdata"/><Relationship Id="rId60" Type="http://schemas.openxmlformats.org/officeDocument/2006/relationships/font" Target="fonts/PTSansNarrow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PTSansNarrow-regular.fntdata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a57915c59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1a57915c59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1a57915c59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1a57915c59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a57915c5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1a57915c5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1db1358c1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1db1358c1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a57915c59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a57915c59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db1358c1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1db1358c1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db1358c1d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db1358c1d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1db1358c1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1db1358c1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db1358c1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1db1358c1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1efcf6c27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1efcf6c27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1a57915c5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1a57915c5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db1358c1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1db1358c1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efcf6c27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efcf6c27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efcf6c27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efcf6c27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efcf6c27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efcf6c27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efcf6c27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efcf6c27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1efcf6c27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1efcf6c27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3c8bb610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f3c8bb610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3c8bb610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3c8bb610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f3c8bb610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f3c8bb610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f3c8bb610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f3c8bb610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1a57915c5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1a57915c5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3c8bb610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f3c8bb610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3c8bb610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f3c8bb610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3c8bb610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3c8bb610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3c8bb610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f3c8bb610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efcf6c27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1efcf6c27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efcf6c275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efcf6c275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1f4e2b230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1f4e2b230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efcf6c275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efcf6c27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f9bb585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f9bb585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f9bb5856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f9bb5856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a57915c5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1a57915c5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1f9bb5856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1f9bb5856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f9bb5856c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1f9bb5856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f9bb5856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f9bb5856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4b6c09b5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4b6c09b5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1efcf6c27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1efcf6c27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f3c8bb610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f3c8bb610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f3c8bb610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f3c8bb610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f3c8bb6108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f3c8bb6108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22ce9514f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22ce9514f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22ce9514f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22ce9514f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1a57915c5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1a57915c5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22ce9514f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22ce9514f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22ce9514f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22ce9514f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1db1358c1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1db1358c1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1a57915c5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1a57915c5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1a57915c5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1a57915c5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1db1358c1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1db1358c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1a57915c5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1a57915c5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 rot="10800000">
            <a:off x="1004000" y="1022025"/>
            <a:ext cx="27918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004151" y="4121500"/>
            <a:ext cx="71367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b="1" sz="700"/>
            </a:lvl1pPr>
            <a:lvl2pPr lvl="1" rtl="0">
              <a:buNone/>
              <a:defRPr b="1" sz="700"/>
            </a:lvl2pPr>
            <a:lvl3pPr lvl="2" rtl="0">
              <a:buNone/>
              <a:defRPr b="1" sz="700"/>
            </a:lvl3pPr>
            <a:lvl4pPr lvl="3" rtl="0">
              <a:buNone/>
              <a:defRPr b="1" sz="700"/>
            </a:lvl4pPr>
            <a:lvl5pPr lvl="4" rtl="0">
              <a:buNone/>
              <a:defRPr b="1" sz="700"/>
            </a:lvl5pPr>
            <a:lvl6pPr lvl="5" rtl="0">
              <a:buNone/>
              <a:defRPr b="1" sz="700"/>
            </a:lvl6pPr>
            <a:lvl7pPr lvl="6" rtl="0">
              <a:buNone/>
              <a:defRPr b="1" sz="700"/>
            </a:lvl7pPr>
            <a:lvl8pPr lvl="7" rtl="0">
              <a:buNone/>
              <a:defRPr b="1" sz="700"/>
            </a:lvl8pPr>
            <a:lvl9pPr lvl="8" rtl="0">
              <a:buNone/>
              <a:defRPr b="1"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 b="0" sz="1000"/>
          </a:p>
        </p:txBody>
      </p:sp>
      <p:sp>
        <p:nvSpPr>
          <p:cNvPr id="15" name="Google Shape;15;p2"/>
          <p:cNvSpPr/>
          <p:nvPr/>
        </p:nvSpPr>
        <p:spPr>
          <a:xfrm>
            <a:off x="3986600" y="430325"/>
            <a:ext cx="1171800" cy="117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" name="Google Shape;16;p2"/>
          <p:cNvCxnSpPr/>
          <p:nvPr/>
        </p:nvCxnSpPr>
        <p:spPr>
          <a:xfrm rot="10800000">
            <a:off x="5349051" y="1022025"/>
            <a:ext cx="2791800" cy="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olo 2">
  <p:cSld name="BIG_NUMBER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hasCustomPrompt="1" type="title"/>
          </p:nvPr>
        </p:nvSpPr>
        <p:spPr>
          <a:xfrm>
            <a:off x="311700" y="0"/>
            <a:ext cx="85206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None/>
              <a:defRPr sz="4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b="1" sz="700"/>
            </a:lvl1pPr>
            <a:lvl2pPr lvl="1" rtl="0">
              <a:buNone/>
              <a:defRPr b="1" sz="700"/>
            </a:lvl2pPr>
            <a:lvl3pPr lvl="2" rtl="0">
              <a:buNone/>
              <a:defRPr b="1" sz="700"/>
            </a:lvl3pPr>
            <a:lvl4pPr lvl="3" rtl="0">
              <a:buNone/>
              <a:defRPr b="1" sz="700"/>
            </a:lvl4pPr>
            <a:lvl5pPr lvl="4" rtl="0">
              <a:buNone/>
              <a:defRPr b="1" sz="700"/>
            </a:lvl5pPr>
            <a:lvl6pPr lvl="5" rtl="0">
              <a:buNone/>
              <a:defRPr b="1" sz="700"/>
            </a:lvl6pPr>
            <a:lvl7pPr lvl="6" rtl="0">
              <a:buNone/>
              <a:defRPr b="1" sz="700"/>
            </a:lvl7pPr>
            <a:lvl8pPr lvl="7" rtl="0">
              <a:buNone/>
              <a:defRPr b="1" sz="700"/>
            </a:lvl8pPr>
            <a:lvl9pPr lvl="8" rtl="0">
              <a:buNone/>
              <a:defRPr b="1"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 b="0" sz="1000"/>
          </a:p>
        </p:txBody>
      </p:sp>
      <p:sp>
        <p:nvSpPr>
          <p:cNvPr id="71" name="Google Shape;71;p11"/>
          <p:cNvSpPr txBox="1"/>
          <p:nvPr/>
        </p:nvSpPr>
        <p:spPr>
          <a:xfrm>
            <a:off x="76200" y="-7575"/>
            <a:ext cx="2237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MONICA PERRERO - UX LAB - 2021/2022</a:t>
            </a:r>
            <a:endParaRPr b="1" sz="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2" name="Google Shape;72;p11"/>
          <p:cNvCxnSpPr/>
          <p:nvPr/>
        </p:nvCxnSpPr>
        <p:spPr>
          <a:xfrm>
            <a:off x="1951465" y="146325"/>
            <a:ext cx="70458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227175" y="1183225"/>
            <a:ext cx="8680500" cy="2290800"/>
          </a:xfrm>
          <a:prstGeom prst="roundRect">
            <a:avLst>
              <a:gd fmla="val 4133" name="adj"/>
            </a:avLst>
          </a:prstGeom>
          <a:solidFill>
            <a:schemeClr val="lt1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286350" y="1264975"/>
            <a:ext cx="8571300" cy="21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4199950" y="776175"/>
            <a:ext cx="745200" cy="745200"/>
          </a:xfrm>
          <a:prstGeom prst="ellipse">
            <a:avLst/>
          </a:prstGeom>
          <a:solidFill>
            <a:schemeClr val="lt1"/>
          </a:solidFill>
          <a:ln cap="flat" cmpd="sng" w="1143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4199950" y="776175"/>
            <a:ext cx="745200" cy="745200"/>
          </a:xfrm>
          <a:prstGeom prst="ellipse">
            <a:avLst/>
          </a:prstGeom>
          <a:solidFill>
            <a:schemeClr val="lt1"/>
          </a:solidFill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 txBox="1"/>
          <p:nvPr>
            <p:ph idx="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b="1" sz="700"/>
            </a:lvl1pPr>
            <a:lvl2pPr lvl="1" rtl="0">
              <a:buNone/>
              <a:defRPr b="1" sz="700"/>
            </a:lvl2pPr>
            <a:lvl3pPr lvl="2" rtl="0">
              <a:buNone/>
              <a:defRPr b="1" sz="700"/>
            </a:lvl3pPr>
            <a:lvl4pPr lvl="3" rtl="0">
              <a:buNone/>
              <a:defRPr b="1" sz="700"/>
            </a:lvl4pPr>
            <a:lvl5pPr lvl="4" rtl="0">
              <a:buNone/>
              <a:defRPr b="1" sz="700"/>
            </a:lvl5pPr>
            <a:lvl6pPr lvl="5" rtl="0">
              <a:buNone/>
              <a:defRPr b="1" sz="700"/>
            </a:lvl6pPr>
            <a:lvl7pPr lvl="6" rtl="0">
              <a:buNone/>
              <a:defRPr b="1" sz="700"/>
            </a:lvl7pPr>
            <a:lvl8pPr lvl="7" rtl="0">
              <a:buNone/>
              <a:defRPr b="1" sz="700"/>
            </a:lvl8pPr>
            <a:lvl9pPr lvl="8" rtl="0">
              <a:buNone/>
              <a:defRPr b="1"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5" name="Google Shape;25;p3"/>
          <p:cNvSpPr txBox="1"/>
          <p:nvPr/>
        </p:nvSpPr>
        <p:spPr>
          <a:xfrm>
            <a:off x="76200" y="-7575"/>
            <a:ext cx="2237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MONICA PERRERO - UX LAB - 2021/2022</a:t>
            </a:r>
            <a:endParaRPr b="1" sz="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" name="Google Shape;26;p3"/>
          <p:cNvCxnSpPr/>
          <p:nvPr/>
        </p:nvCxnSpPr>
        <p:spPr>
          <a:xfrm>
            <a:off x="1951465" y="146325"/>
            <a:ext cx="70458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◼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→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b="1" sz="700"/>
            </a:lvl1pPr>
            <a:lvl2pPr lvl="1">
              <a:buNone/>
              <a:defRPr b="1" sz="700"/>
            </a:lvl2pPr>
            <a:lvl3pPr lvl="2">
              <a:buNone/>
              <a:defRPr b="1" sz="700"/>
            </a:lvl3pPr>
            <a:lvl4pPr lvl="3">
              <a:buNone/>
              <a:defRPr b="1" sz="700"/>
            </a:lvl4pPr>
            <a:lvl5pPr lvl="4">
              <a:buNone/>
              <a:defRPr b="1" sz="700"/>
            </a:lvl5pPr>
            <a:lvl6pPr lvl="5">
              <a:buNone/>
              <a:defRPr b="1" sz="700"/>
            </a:lvl6pPr>
            <a:lvl7pPr lvl="6">
              <a:buNone/>
              <a:defRPr b="1" sz="700"/>
            </a:lvl7pPr>
            <a:lvl8pPr lvl="7">
              <a:buNone/>
              <a:defRPr b="1" sz="700"/>
            </a:lvl8pPr>
            <a:lvl9pPr lvl="8">
              <a:buNone/>
              <a:defRPr b="1"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32" name="Google Shape;32;p4"/>
          <p:cNvSpPr txBox="1"/>
          <p:nvPr/>
        </p:nvSpPr>
        <p:spPr>
          <a:xfrm>
            <a:off x="76200" y="-7575"/>
            <a:ext cx="2237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MONICA PERRERO </a:t>
            </a:r>
            <a:r>
              <a:rPr b="1" lang="it" sz="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</a:t>
            </a:r>
            <a:r>
              <a:rPr b="1" lang="it" sz="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UX LAB </a:t>
            </a:r>
            <a:r>
              <a:rPr b="1" lang="it" sz="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- 2021/2022</a:t>
            </a:r>
            <a:endParaRPr b="1" sz="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" name="Google Shape;33;p4"/>
          <p:cNvCxnSpPr/>
          <p:nvPr/>
        </p:nvCxnSpPr>
        <p:spPr>
          <a:xfrm>
            <a:off x="1951465" y="146325"/>
            <a:ext cx="70458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5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b="1" sz="700"/>
            </a:lvl1pPr>
            <a:lvl2pPr lvl="1" rtl="0">
              <a:buNone/>
              <a:defRPr b="1" sz="700"/>
            </a:lvl2pPr>
            <a:lvl3pPr lvl="2" rtl="0">
              <a:buNone/>
              <a:defRPr b="1" sz="700"/>
            </a:lvl3pPr>
            <a:lvl4pPr lvl="3" rtl="0">
              <a:buNone/>
              <a:defRPr b="1" sz="700"/>
            </a:lvl4pPr>
            <a:lvl5pPr lvl="4" rtl="0">
              <a:buNone/>
              <a:defRPr b="1" sz="700"/>
            </a:lvl5pPr>
            <a:lvl6pPr lvl="5" rtl="0">
              <a:buNone/>
              <a:defRPr b="1" sz="700"/>
            </a:lvl6pPr>
            <a:lvl7pPr lvl="6" rtl="0">
              <a:buNone/>
              <a:defRPr b="1" sz="700"/>
            </a:lvl7pPr>
            <a:lvl8pPr lvl="7" rtl="0">
              <a:buNone/>
              <a:defRPr b="1" sz="700"/>
            </a:lvl8pPr>
            <a:lvl9pPr lvl="8" rtl="0">
              <a:buNone/>
              <a:defRPr b="1"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 b="0" sz="1000"/>
          </a:p>
        </p:txBody>
      </p:sp>
      <p:sp>
        <p:nvSpPr>
          <p:cNvPr id="40" name="Google Shape;40;p5"/>
          <p:cNvSpPr txBox="1"/>
          <p:nvPr/>
        </p:nvSpPr>
        <p:spPr>
          <a:xfrm>
            <a:off x="76200" y="-7575"/>
            <a:ext cx="2237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MONICA PERRERO - UX LAB - 2021/2022</a:t>
            </a:r>
            <a:endParaRPr b="1" sz="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1" name="Google Shape;41;p5"/>
          <p:cNvCxnSpPr/>
          <p:nvPr/>
        </p:nvCxnSpPr>
        <p:spPr>
          <a:xfrm>
            <a:off x="1951465" y="146325"/>
            <a:ext cx="70458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/>
        </p:nvSpPr>
        <p:spPr>
          <a:xfrm>
            <a:off x="76200" y="-7575"/>
            <a:ext cx="2237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MONICA PERRERO - UX LAB - 2021/2022</a:t>
            </a:r>
            <a:endParaRPr b="1" sz="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5" name="Google Shape;45;p6"/>
          <p:cNvCxnSpPr/>
          <p:nvPr/>
        </p:nvCxnSpPr>
        <p:spPr>
          <a:xfrm>
            <a:off x="1951465" y="146325"/>
            <a:ext cx="70458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b="1" sz="700"/>
            </a:lvl1pPr>
            <a:lvl2pPr lvl="1" rtl="0">
              <a:buNone/>
              <a:defRPr b="1" sz="700"/>
            </a:lvl2pPr>
            <a:lvl3pPr lvl="2" rtl="0">
              <a:buNone/>
              <a:defRPr b="1" sz="700"/>
            </a:lvl3pPr>
            <a:lvl4pPr lvl="3" rtl="0">
              <a:buNone/>
              <a:defRPr b="1" sz="700"/>
            </a:lvl4pPr>
            <a:lvl5pPr lvl="4" rtl="0">
              <a:buNone/>
              <a:defRPr b="1" sz="700"/>
            </a:lvl5pPr>
            <a:lvl6pPr lvl="5" rtl="0">
              <a:buNone/>
              <a:defRPr b="1" sz="700"/>
            </a:lvl6pPr>
            <a:lvl7pPr lvl="6" rtl="0">
              <a:buNone/>
              <a:defRPr b="1" sz="700"/>
            </a:lvl7pPr>
            <a:lvl8pPr lvl="7" rtl="0">
              <a:buNone/>
              <a:defRPr b="1" sz="700"/>
            </a:lvl8pPr>
            <a:lvl9pPr lvl="8" rtl="0">
              <a:buNone/>
              <a:defRPr b="1"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 b="0" sz="10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" name="Google Shape;56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8" name="Google Shape;58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b="1" sz="700">
                <a:solidFill>
                  <a:schemeClr val="lt1"/>
                </a:solidFill>
              </a:defRPr>
            </a:lvl1pPr>
            <a:lvl2pPr lvl="1">
              <a:buNone/>
              <a:defRPr b="1" sz="700">
                <a:solidFill>
                  <a:schemeClr val="lt1"/>
                </a:solidFill>
              </a:defRPr>
            </a:lvl2pPr>
            <a:lvl3pPr lvl="2">
              <a:buNone/>
              <a:defRPr b="1" sz="700">
                <a:solidFill>
                  <a:schemeClr val="lt1"/>
                </a:solidFill>
              </a:defRPr>
            </a:lvl3pPr>
            <a:lvl4pPr lvl="3">
              <a:buNone/>
              <a:defRPr b="1" sz="700">
                <a:solidFill>
                  <a:schemeClr val="lt1"/>
                </a:solidFill>
              </a:defRPr>
            </a:lvl4pPr>
            <a:lvl5pPr lvl="4">
              <a:buNone/>
              <a:defRPr b="1" sz="700">
                <a:solidFill>
                  <a:schemeClr val="lt1"/>
                </a:solidFill>
              </a:defRPr>
            </a:lvl5pPr>
            <a:lvl6pPr lvl="5">
              <a:buNone/>
              <a:defRPr b="1" sz="700">
                <a:solidFill>
                  <a:schemeClr val="lt1"/>
                </a:solidFill>
              </a:defRPr>
            </a:lvl6pPr>
            <a:lvl7pPr lvl="6">
              <a:buNone/>
              <a:defRPr b="1" sz="700">
                <a:solidFill>
                  <a:schemeClr val="lt1"/>
                </a:solidFill>
              </a:defRPr>
            </a:lvl7pPr>
            <a:lvl8pPr lvl="7">
              <a:buNone/>
              <a:defRPr b="1" sz="700">
                <a:solidFill>
                  <a:schemeClr val="lt1"/>
                </a:solidFill>
              </a:defRPr>
            </a:lvl8pPr>
            <a:lvl9pPr lvl="8">
              <a:buNone/>
              <a:defRPr b="1" sz="7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63" name="Google Shape;63;p10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 b="1" sz="700"/>
            </a:lvl1pPr>
            <a:lvl2pPr lvl="1" rtl="0">
              <a:buNone/>
              <a:defRPr b="1" sz="700"/>
            </a:lvl2pPr>
            <a:lvl3pPr lvl="2" rtl="0">
              <a:buNone/>
              <a:defRPr b="1" sz="700"/>
            </a:lvl3pPr>
            <a:lvl4pPr lvl="3" rtl="0">
              <a:buNone/>
              <a:defRPr b="1" sz="700"/>
            </a:lvl4pPr>
            <a:lvl5pPr lvl="4" rtl="0">
              <a:buNone/>
              <a:defRPr b="1" sz="700"/>
            </a:lvl5pPr>
            <a:lvl6pPr lvl="5" rtl="0">
              <a:buNone/>
              <a:defRPr b="1" sz="700"/>
            </a:lvl6pPr>
            <a:lvl7pPr lvl="6" rtl="0">
              <a:buNone/>
              <a:defRPr b="1" sz="700"/>
            </a:lvl7pPr>
            <a:lvl8pPr lvl="7" rtl="0">
              <a:buNone/>
              <a:defRPr b="1" sz="700"/>
            </a:lvl8pPr>
            <a:lvl9pPr lvl="8" rtl="0">
              <a:buNone/>
              <a:defRPr b="1" sz="7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 b="0" sz="1000"/>
          </a:p>
        </p:txBody>
      </p:sp>
      <p:sp>
        <p:nvSpPr>
          <p:cNvPr id="65" name="Google Shape;65;p10"/>
          <p:cNvSpPr txBox="1"/>
          <p:nvPr/>
        </p:nvSpPr>
        <p:spPr>
          <a:xfrm>
            <a:off x="76200" y="-7575"/>
            <a:ext cx="2237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7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MONICA PERRERO - UX LAB - 2021/2022</a:t>
            </a:r>
            <a:endParaRPr b="1" sz="7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6" name="Google Shape;66;p10"/>
          <p:cNvCxnSpPr/>
          <p:nvPr/>
        </p:nvCxnSpPr>
        <p:spPr>
          <a:xfrm>
            <a:off x="1951465" y="146325"/>
            <a:ext cx="70458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hyperlink" Target="http://www.international.unina.it/leisure-student-life/" TargetMode="External"/><Relationship Id="rId10" Type="http://schemas.openxmlformats.org/officeDocument/2006/relationships/hyperlink" Target="https://www.sorbonne-universite.fr/en/education/student-life" TargetMode="External"/><Relationship Id="rId13" Type="http://schemas.openxmlformats.org/officeDocument/2006/relationships/image" Target="../media/image22.jpg"/><Relationship Id="rId12" Type="http://schemas.openxmlformats.org/officeDocument/2006/relationships/hyperlink" Target="https://www.ox.ac.uk/students/new/firstweeks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studentifuori.it/" TargetMode="External"/><Relationship Id="rId4" Type="http://schemas.openxmlformats.org/officeDocument/2006/relationships/hyperlink" Target="https://laguidadelfuorisede.altervista.org/" TargetMode="External"/><Relationship Id="rId9" Type="http://schemas.openxmlformats.org/officeDocument/2006/relationships/hyperlink" Target="https://www.polimi.it/en/international-prospective-students/life/" TargetMode="External"/><Relationship Id="rId5" Type="http://schemas.openxmlformats.org/officeDocument/2006/relationships/hyperlink" Target="http://www.studyintorino.it/it/" TargetMode="External"/><Relationship Id="rId6" Type="http://schemas.openxmlformats.org/officeDocument/2006/relationships/hyperlink" Target="https://en.unito.it/living-turin" TargetMode="External"/><Relationship Id="rId7" Type="http://schemas.openxmlformats.org/officeDocument/2006/relationships/hyperlink" Target="https://international.polito.it/it/informazioni_pratiche" TargetMode="External"/><Relationship Id="rId8" Type="http://schemas.openxmlformats.org/officeDocument/2006/relationships/hyperlink" Target="https://www.unibo.it/it/servizi-e-opportunita/studio-e-non-solo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laguidadelfuorisede.altervista.org/" TargetMode="External"/><Relationship Id="rId4" Type="http://schemas.openxmlformats.org/officeDocument/2006/relationships/hyperlink" Target="https://www.studentifuori.it/" TargetMode="External"/><Relationship Id="rId5" Type="http://schemas.openxmlformats.org/officeDocument/2006/relationships/hyperlink" Target="http://www.studyintorino.it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laguidadelfuorisede.altervista.org/" TargetMode="External"/><Relationship Id="rId4" Type="http://schemas.openxmlformats.org/officeDocument/2006/relationships/hyperlink" Target="https://www.studentifuori.it/" TargetMode="External"/><Relationship Id="rId5" Type="http://schemas.openxmlformats.org/officeDocument/2006/relationships/hyperlink" Target="http://www.studyintorino.it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9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www.interaction-design.org/literature/topics/ux-design" TargetMode="External"/><Relationship Id="rId4" Type="http://schemas.openxmlformats.org/officeDocument/2006/relationships/hyperlink" Target="https://www.nngroup.com/articles/usability-roi-declining-but-still-strong/" TargetMode="External"/><Relationship Id="rId5" Type="http://schemas.openxmlformats.org/officeDocument/2006/relationships/hyperlink" Target="https://medium.com/@raffaelarein/the-trillion-dollar-ux-problem-a-comprehensive-guide-to-the-roi-of-ux-f02708b97372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ctrTitle"/>
          </p:nvPr>
        </p:nvSpPr>
        <p:spPr>
          <a:xfrm>
            <a:off x="10036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6000"/>
              <a:t>UX Lab</a:t>
            </a:r>
            <a:endParaRPr sz="6000"/>
          </a:p>
        </p:txBody>
      </p:sp>
      <p:sp>
        <p:nvSpPr>
          <p:cNvPr id="80" name="Google Shape;80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Monica Perrero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AA. 2021-2022</a:t>
            </a:r>
            <a:endParaRPr sz="1800"/>
          </a:p>
        </p:txBody>
      </p:sp>
      <p:pic>
        <p:nvPicPr>
          <p:cNvPr id="81" name="Google Shape;8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000" y="526325"/>
            <a:ext cx="1173149" cy="948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3"/>
          <p:cNvCxnSpPr/>
          <p:nvPr/>
        </p:nvCxnSpPr>
        <p:spPr>
          <a:xfrm>
            <a:off x="5423922" y="3413681"/>
            <a:ext cx="246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3" name="Google Shape;83;p13"/>
          <p:cNvCxnSpPr/>
          <p:nvPr/>
        </p:nvCxnSpPr>
        <p:spPr>
          <a:xfrm>
            <a:off x="3490444" y="3395044"/>
            <a:ext cx="222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60" name="Google Shape;160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UX design: discipline</a:t>
            </a:r>
            <a:endParaRPr/>
          </a:p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311700" y="1266325"/>
            <a:ext cx="5058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Molto vasto, comprende diverse discipline: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psicologia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sociologia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usabilità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grafica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ecc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500"/>
              <a:t>Lo UX designer non può sapere tutto!</a:t>
            </a:r>
            <a:br>
              <a:rPr lang="it" sz="1500"/>
            </a:br>
            <a:r>
              <a:rPr lang="it" sz="1500"/>
              <a:t>Idealmente il team UX è composto da più figure, ognuna esperta su uno specifico argomento. </a:t>
            </a:r>
            <a:endParaRPr sz="1500"/>
          </a:p>
        </p:txBody>
      </p:sp>
      <p:pic>
        <p:nvPicPr>
          <p:cNvPr id="162" name="Google Shape;162;p22"/>
          <p:cNvPicPr preferRelativeResize="0"/>
          <p:nvPr/>
        </p:nvPicPr>
        <p:blipFill rotWithShape="1">
          <a:blip r:embed="rId3">
            <a:alphaModFix/>
          </a:blip>
          <a:srcRect b="4354" l="0" r="0" t="4363"/>
          <a:stretch/>
        </p:blipFill>
        <p:spPr>
          <a:xfrm>
            <a:off x="5945125" y="390275"/>
            <a:ext cx="3051949" cy="417875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286350" y="1264975"/>
            <a:ext cx="8571300" cy="21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UX in azienda: teoria vs realtà</a:t>
            </a:r>
            <a:endParaRPr/>
          </a:p>
        </p:txBody>
      </p:sp>
      <p:sp>
        <p:nvSpPr>
          <p:cNvPr id="168" name="Google Shape;16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669" y="865182"/>
            <a:ext cx="624650" cy="51132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>
            <p:ph idx="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Progetto (web): la teoria</a:t>
            </a:r>
            <a:endParaRPr/>
          </a:p>
        </p:txBody>
      </p:sp>
      <p:sp>
        <p:nvSpPr>
          <p:cNvPr id="176" name="Google Shape;176;p24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311700" y="1266325"/>
            <a:ext cx="8520600" cy="36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Char char="●"/>
            </a:pPr>
            <a:r>
              <a:rPr lang="it"/>
              <a:t>Analisi preliminare (comprensione)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it"/>
              <a:t>desk research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→"/>
            </a:pPr>
            <a:r>
              <a:rPr lang="it"/>
              <a:t>analisi as-is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→"/>
            </a:pPr>
            <a:r>
              <a:rPr lang="it"/>
              <a:t>inventario contenuti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→"/>
            </a:pPr>
            <a:r>
              <a:rPr lang="it"/>
              <a:t>benchmarking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it"/>
              <a:t>user research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→"/>
            </a:pPr>
            <a:r>
              <a:rPr lang="it"/>
              <a:t>interviste con stakeholder e utenti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→"/>
            </a:pPr>
            <a:r>
              <a:rPr lang="it"/>
              <a:t>focus group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→"/>
            </a:pPr>
            <a:r>
              <a:rPr lang="it"/>
              <a:t>questionari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Char char="●"/>
            </a:pPr>
            <a:r>
              <a:rPr lang="it"/>
              <a:t>Progettazione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it"/>
              <a:t>personas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it"/>
              <a:t>user journey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it"/>
              <a:t>architettura informativa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it"/>
              <a:t>wireframe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it"/>
              <a:t>(UI design)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Char char="●"/>
            </a:pPr>
            <a:r>
              <a:rPr lang="it"/>
              <a:t>Test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Char char="●"/>
            </a:pPr>
            <a:r>
              <a:rPr lang="it"/>
              <a:t>(Sviluppo)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Char char="●"/>
            </a:pPr>
            <a:r>
              <a:rPr lang="it"/>
              <a:t>Monitoraggio</a:t>
            </a:r>
            <a:endParaRPr/>
          </a:p>
        </p:txBody>
      </p:sp>
      <p:pic>
        <p:nvPicPr>
          <p:cNvPr id="178" name="Google Shape;178;p24"/>
          <p:cNvPicPr preferRelativeResize="0"/>
          <p:nvPr/>
        </p:nvPicPr>
        <p:blipFill rotWithShape="1">
          <a:blip r:embed="rId3">
            <a:alphaModFix/>
          </a:blip>
          <a:srcRect b="0" l="29460" r="29456" t="0"/>
          <a:stretch/>
        </p:blipFill>
        <p:spPr>
          <a:xfrm>
            <a:off x="5945125" y="390275"/>
            <a:ext cx="3051950" cy="417875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5"/>
          <p:cNvPicPr preferRelativeResize="0"/>
          <p:nvPr/>
        </p:nvPicPr>
        <p:blipFill rotWithShape="1">
          <a:blip r:embed="rId3">
            <a:alphaModFix/>
          </a:blip>
          <a:srcRect b="0" l="29460" r="29456" t="0"/>
          <a:stretch/>
        </p:blipFill>
        <p:spPr>
          <a:xfrm>
            <a:off x="5945125" y="390275"/>
            <a:ext cx="3051950" cy="417875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4" name="Google Shape;184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Progetto (web): la realtà</a:t>
            </a:r>
            <a:endParaRPr/>
          </a:p>
        </p:txBody>
      </p:sp>
      <p:sp>
        <p:nvSpPr>
          <p:cNvPr id="185" name="Google Shape;185;p25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86" name="Google Shape;186;p25"/>
          <p:cNvSpPr txBox="1"/>
          <p:nvPr>
            <p:ph idx="1" type="body"/>
          </p:nvPr>
        </p:nvSpPr>
        <p:spPr>
          <a:xfrm>
            <a:off x="311700" y="1266325"/>
            <a:ext cx="4260300" cy="36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Char char="●"/>
            </a:pPr>
            <a:r>
              <a:rPr lang="it"/>
              <a:t>Analisi preliminare (comprensione)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it"/>
              <a:t>desk research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→"/>
            </a:pPr>
            <a:r>
              <a:rPr lang="it"/>
              <a:t>analisi as-is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→"/>
            </a:pPr>
            <a:r>
              <a:rPr lang="it"/>
              <a:t>inventario contenuti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→"/>
            </a:pPr>
            <a:r>
              <a:rPr lang="it"/>
              <a:t>benchmarking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it" strike="sngStrike"/>
              <a:t>user research</a:t>
            </a:r>
            <a:endParaRPr strike="sngStrike"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→"/>
            </a:pPr>
            <a:r>
              <a:rPr lang="it" strike="sngStrike"/>
              <a:t>interviste con stakeholder e utenti</a:t>
            </a:r>
            <a:endParaRPr strike="sngStrike"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→"/>
            </a:pPr>
            <a:r>
              <a:rPr lang="it" strike="sngStrike"/>
              <a:t>focus group</a:t>
            </a:r>
            <a:endParaRPr strike="sngStrike"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→"/>
            </a:pPr>
            <a:r>
              <a:rPr lang="it" strike="sngStrike"/>
              <a:t>questionari</a:t>
            </a:r>
            <a:endParaRPr strike="sngStrike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Char char="●"/>
            </a:pPr>
            <a:r>
              <a:rPr lang="it"/>
              <a:t>Progettazione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it" strike="sngStrike"/>
              <a:t>personas</a:t>
            </a:r>
            <a:endParaRPr strike="sngStrike"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it" strike="sngStrike"/>
              <a:t>user journey</a:t>
            </a:r>
            <a:endParaRPr strike="sngStrike"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it"/>
              <a:t>architettura informativa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it"/>
              <a:t>wireframe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it"/>
              <a:t>(UI design)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Char char="●"/>
            </a:pPr>
            <a:r>
              <a:rPr lang="it" strike="sngStrike"/>
              <a:t>Test</a:t>
            </a:r>
            <a:endParaRPr strike="sngStrike"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Char char="●"/>
            </a:pPr>
            <a:r>
              <a:rPr lang="it"/>
              <a:t>(Sviluppo)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Char char="●"/>
            </a:pPr>
            <a:r>
              <a:rPr lang="it" strike="sngStrike"/>
              <a:t>Monitoraggio</a:t>
            </a:r>
            <a:endParaRPr strike="sngStrike"/>
          </a:p>
        </p:txBody>
      </p:sp>
      <p:sp>
        <p:nvSpPr>
          <p:cNvPr id="187" name="Google Shape;187;p25"/>
          <p:cNvSpPr txBox="1"/>
          <p:nvPr/>
        </p:nvSpPr>
        <p:spPr>
          <a:xfrm rot="-817276">
            <a:off x="5183728" y="2240181"/>
            <a:ext cx="2561753" cy="1046762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Open Sans"/>
                <a:ea typeface="Open Sans"/>
                <a:cs typeface="Open Sans"/>
                <a:sym typeface="Open Sans"/>
              </a:rPr>
              <a:t>Quasi tutte le attività che prevedono un coinvolgimento degli utenti non vengono effettuate!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Perché spesso si elimina la ricerca con gli utenti ?</a:t>
            </a:r>
            <a:endParaRPr/>
          </a:p>
        </p:txBody>
      </p:sp>
      <p:sp>
        <p:nvSpPr>
          <p:cNvPr id="193" name="Google Shape;193;p26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311700" y="1266325"/>
            <a:ext cx="7832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Spesso molti la ritengono un’attività inutile → scarsa conoscenza.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Obiezioni più comuni:</a:t>
            </a:r>
            <a:endParaRPr/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</a:pPr>
            <a:r>
              <a:rPr b="1" lang="it" sz="1600"/>
              <a:t>Conosciamo già i nostri utenti</a:t>
            </a:r>
            <a:r>
              <a:rPr lang="it" sz="1600"/>
              <a:t>: nonostante il committente possa conoscere bene i suoi utenti, NON è l’utente finale (preconcetti)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</a:pPr>
            <a:r>
              <a:rPr b="1" lang="it" sz="1600"/>
              <a:t>Facciamo già ricerca con utenti</a:t>
            </a:r>
            <a:r>
              <a:rPr lang="it" sz="1600"/>
              <a:t>: ricerca di mercato NON è ricerca di UX</a:t>
            </a:r>
            <a:endParaRPr sz="1600"/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600"/>
              <a:buChar char="●"/>
            </a:pPr>
            <a:r>
              <a:rPr b="1" lang="it" sz="1600"/>
              <a:t>Attività troppo costosa e richiede tempo</a:t>
            </a:r>
            <a:r>
              <a:rPr lang="it" sz="1600"/>
              <a:t>: si può cercare dei compromessi: limitare il numero di partecipanti, limitare tempo per documentazione, utilizzare tecniche di “guerrilla”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IL ROI della UX</a:t>
            </a:r>
            <a:endParaRPr/>
          </a:p>
        </p:txBody>
      </p:sp>
      <p:sp>
        <p:nvSpPr>
          <p:cNvPr id="200" name="Google Shape;200;p27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01" name="Google Shape;201;p27"/>
          <p:cNvSpPr txBox="1"/>
          <p:nvPr>
            <p:ph idx="1" type="body"/>
          </p:nvPr>
        </p:nvSpPr>
        <p:spPr>
          <a:xfrm>
            <a:off x="311700" y="1266325"/>
            <a:ext cx="51714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 siti web che sono progettati attraverso un processo di ricerca aumentano le metriche di business in media dell’</a:t>
            </a:r>
            <a:r>
              <a:rPr b="1" lang="it"/>
              <a:t>83%</a:t>
            </a:r>
            <a:r>
              <a:rPr lang="it"/>
              <a:t> → più traffico, più conversioni, più vendite.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 si correggono gli errori dopo:</a:t>
            </a:r>
            <a:br>
              <a:rPr lang="it"/>
            </a:br>
            <a:r>
              <a:rPr lang="it"/>
              <a:t>costo </a:t>
            </a:r>
            <a:r>
              <a:rPr b="1" lang="it"/>
              <a:t>100 volte</a:t>
            </a:r>
            <a:r>
              <a:rPr lang="it"/>
              <a:t> superiore.</a:t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 rotWithShape="1">
          <a:blip r:embed="rId3">
            <a:alphaModFix/>
          </a:blip>
          <a:srcRect b="0" l="25663" r="25658" t="0"/>
          <a:stretch/>
        </p:blipFill>
        <p:spPr>
          <a:xfrm>
            <a:off x="5945125" y="390275"/>
            <a:ext cx="3051950" cy="417875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286350" y="1264975"/>
            <a:ext cx="8571300" cy="21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Esercitazione pratica: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3200"/>
              <a:t>progettazione di un sito web per studenti fuori sede</a:t>
            </a:r>
            <a:endParaRPr sz="3200"/>
          </a:p>
        </p:txBody>
      </p:sp>
      <p:sp>
        <p:nvSpPr>
          <p:cNvPr id="208" name="Google Shape;20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09" name="Google Shape;2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2326" y="980599"/>
            <a:ext cx="419361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/>
          <p:nvPr>
            <p:ph idx="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Brief</a:t>
            </a:r>
            <a:endParaRPr/>
          </a:p>
        </p:txBody>
      </p:sp>
      <p:sp>
        <p:nvSpPr>
          <p:cNvPr id="216" name="Google Shape;216;p29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17" name="Google Shape;217;p2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L’Università di Torino vuole realizzare un sito web rivolto agli studenti fuori sede, che si trasferiscono nel capoluogo sabaudo per compiere gli studi universitari.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Il sito web non sarà una sezione del portale unito.it, ma sarà indipendente, in modo tale che possa essere accessibile da tutti, senza essere legato ad uno specifico Ateneo.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Non esiste ancora un sito di questo tipo, quindi non si tratta della riprogettazione di un sito esistente, ma della creazione di un sito totalmente nuovo.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Il committente non pone particolari vincoli, di contenuti, budget, tempi.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Definizione metodologia</a:t>
            </a:r>
            <a:endParaRPr/>
          </a:p>
        </p:txBody>
      </p:sp>
      <p:sp>
        <p:nvSpPr>
          <p:cNvPr id="223" name="Google Shape;223;p30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24" name="Google Shape;224;p3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Analisi preliminare: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it"/>
              <a:t>desk research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→"/>
            </a:pPr>
            <a:r>
              <a:rPr lang="it"/>
              <a:t>benchmarking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it"/>
              <a:t>user research: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→"/>
            </a:pPr>
            <a:r>
              <a:rPr lang="it"/>
              <a:t>interviste vis-à-vis con studenti / ex studenti fuori sede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→"/>
            </a:pPr>
            <a:r>
              <a:rPr lang="it"/>
              <a:t>questionario</a:t>
            </a:r>
            <a:endParaRPr/>
          </a:p>
          <a:p>
            <a:pPr indent="-304164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→"/>
            </a:pPr>
            <a:r>
              <a:rPr lang="it"/>
              <a:t>focus group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Progettazione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it"/>
              <a:t>(personas / user journey)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it"/>
              <a:t>architettura informativa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it"/>
              <a:t>wireframe</a:t>
            </a:r>
            <a:endParaRPr/>
          </a:p>
          <a:p>
            <a:pPr indent="-304165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◼"/>
            </a:pPr>
            <a:r>
              <a:rPr lang="it"/>
              <a:t>(UI design)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(Sviluppo)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(Monitoraggio)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0"/>
          <p:cNvPicPr preferRelativeResize="0"/>
          <p:nvPr/>
        </p:nvPicPr>
        <p:blipFill rotWithShape="1">
          <a:blip r:embed="rId3">
            <a:alphaModFix/>
          </a:blip>
          <a:srcRect b="0" l="22611" r="22611" t="0"/>
          <a:stretch/>
        </p:blipFill>
        <p:spPr>
          <a:xfrm>
            <a:off x="5945125" y="390275"/>
            <a:ext cx="3051950" cy="4178749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1"/>
          <p:cNvSpPr txBox="1"/>
          <p:nvPr>
            <p:ph type="title"/>
          </p:nvPr>
        </p:nvSpPr>
        <p:spPr>
          <a:xfrm>
            <a:off x="286350" y="1264975"/>
            <a:ext cx="8571300" cy="21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Desk research</a:t>
            </a:r>
            <a:endParaRPr/>
          </a:p>
        </p:txBody>
      </p:sp>
      <p:sp>
        <p:nvSpPr>
          <p:cNvPr id="231" name="Google Shape;23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32" name="Google Shape;2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169" y="745594"/>
            <a:ext cx="934050" cy="6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1"/>
          <p:cNvSpPr txBox="1"/>
          <p:nvPr>
            <p:ph idx="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type="title"/>
          </p:nvPr>
        </p:nvSpPr>
        <p:spPr>
          <a:xfrm>
            <a:off x="286350" y="1264975"/>
            <a:ext cx="8571300" cy="21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Introduzione</a:t>
            </a:r>
            <a:endParaRPr/>
          </a:p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90" name="Google Shape;9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6450" y="934050"/>
            <a:ext cx="548700" cy="46012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/>
          <p:nvPr>
            <p:ph idx="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Cos’è la desk research</a:t>
            </a:r>
            <a:endParaRPr/>
          </a:p>
        </p:txBody>
      </p:sp>
      <p:sp>
        <p:nvSpPr>
          <p:cNvPr id="239" name="Google Shape;239;p32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40" name="Google Shape;240;p3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 il termine </a:t>
            </a:r>
            <a:r>
              <a:rPr i="1" lang="it"/>
              <a:t>desk research</a:t>
            </a:r>
            <a:r>
              <a:rPr lang="it"/>
              <a:t> si intende “la ricerca a tavolino”, ovvero quel tipo di ricerca che </a:t>
            </a:r>
            <a:r>
              <a:rPr b="1" lang="it"/>
              <a:t>utilizza informazioni esistenti per una valutazione preliminare del progetto</a:t>
            </a:r>
            <a:r>
              <a:rPr lang="it"/>
              <a:t>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Questa attività NON coinvolge gli utenti finali ma viene effettuata dai cosiddetti “</a:t>
            </a:r>
            <a:r>
              <a:rPr b="1" lang="it"/>
              <a:t>utenti esperti</a:t>
            </a:r>
            <a:r>
              <a:rPr lang="it"/>
              <a:t>” ovvero professionisti nel settore della UX e dell’usabilità, che utilizzano le loro competenz</a:t>
            </a:r>
            <a:r>
              <a:rPr lang="it">
                <a:highlight>
                  <a:schemeClr val="lt1"/>
                </a:highlight>
              </a:rPr>
              <a:t>e per individuare lacune sull’esistente, best practices e standard de facto su progetti simili.</a:t>
            </a:r>
            <a:endParaRPr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00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highlight>
                  <a:schemeClr val="lt1"/>
                </a:highlight>
              </a:rPr>
              <a:t>Questa attività comprende:</a:t>
            </a:r>
            <a:endParaRPr>
              <a:highlight>
                <a:schemeClr val="lt1"/>
              </a:highlight>
            </a:endParaRPr>
          </a:p>
          <a:p>
            <a:pPr indent="-33432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>
                <a:highlight>
                  <a:schemeClr val="lt1"/>
                </a:highlight>
              </a:rPr>
              <a:t>analisi as-is</a:t>
            </a:r>
            <a:endParaRPr>
              <a:highlight>
                <a:schemeClr val="lt1"/>
              </a:highlight>
            </a:endParaRPr>
          </a:p>
          <a:p>
            <a:pPr indent="-33432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>
                <a:highlight>
                  <a:schemeClr val="lt1"/>
                </a:highlight>
              </a:rPr>
              <a:t>benchmarking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3"/>
          <p:cNvSpPr txBox="1"/>
          <p:nvPr>
            <p:ph type="title"/>
          </p:nvPr>
        </p:nvSpPr>
        <p:spPr>
          <a:xfrm>
            <a:off x="311700" y="0"/>
            <a:ext cx="85206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Benchmarking</a:t>
            </a:r>
            <a:endParaRPr/>
          </a:p>
        </p:txBody>
      </p:sp>
      <p:sp>
        <p:nvSpPr>
          <p:cNvPr id="246" name="Google Shape;246;p33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Benchmarking</a:t>
            </a:r>
            <a:endParaRPr/>
          </a:p>
        </p:txBody>
      </p:sp>
      <p:sp>
        <p:nvSpPr>
          <p:cNvPr id="252" name="Google Shape;252;p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L’analisi comparativa di benchmarking permette di individuare i fattori di successo e le criticità di realtà simili a quella in esame al fine di poterle utilizzare nel processo di revisione e miglioramento.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L’obiettivo principale è individuare </a:t>
            </a:r>
            <a:r>
              <a:rPr b="1" lang="it"/>
              <a:t>standard de facto, best practices e worst practices</a:t>
            </a:r>
            <a:r>
              <a:rPr lang="it"/>
              <a:t> che possono essere di ispirazione per la successiva fase di progettazione.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Un altro importante obiettivo è l’</a:t>
            </a:r>
            <a:r>
              <a:rPr b="1" lang="it"/>
              <a:t>analisi dell’architettura informativa</a:t>
            </a:r>
            <a:r>
              <a:rPr lang="it"/>
              <a:t> per individuare i principali argomenti trattati.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4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type="title"/>
          </p:nvPr>
        </p:nvSpPr>
        <p:spPr>
          <a:xfrm>
            <a:off x="311700" y="0"/>
            <a:ext cx="85206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Sito studenti fuori sede: benchmarking</a:t>
            </a:r>
            <a:endParaRPr/>
          </a:p>
        </p:txBody>
      </p:sp>
      <p:sp>
        <p:nvSpPr>
          <p:cNvPr id="259" name="Google Shape;259;p35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Obiettivi</a:t>
            </a:r>
            <a:r>
              <a:rPr lang="it"/>
              <a:t> </a:t>
            </a:r>
            <a:endParaRPr/>
          </a:p>
        </p:txBody>
      </p:sp>
      <p:sp>
        <p:nvSpPr>
          <p:cNvPr id="265" name="Google Shape;265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Per quanto riguarda il dominio in esame l’analisi di benchmarking è stata svolta con i seguenti obiettivi: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individuare principali argomenti / funzionalità da di siti web analoghi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individuare features utili siti web altri domini</a:t>
            </a:r>
            <a:endParaRPr/>
          </a:p>
        </p:txBody>
      </p:sp>
      <p:sp>
        <p:nvSpPr>
          <p:cNvPr id="266" name="Google Shape;266;p36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Metodologia</a:t>
            </a:r>
            <a:endParaRPr/>
          </a:p>
        </p:txBody>
      </p:sp>
      <p:sp>
        <p:nvSpPr>
          <p:cNvPr id="272" name="Google Shape;272;p3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3C3C3B"/>
                </a:solidFill>
                <a:latin typeface="Montserrat"/>
                <a:ea typeface="Montserrat"/>
                <a:cs typeface="Montserrat"/>
                <a:sym typeface="Montserrat"/>
              </a:rPr>
              <a:t>I siti analizzati sono i seguenti:</a:t>
            </a:r>
            <a:endParaRPr sz="1200">
              <a:solidFill>
                <a:srgbClr val="3C3C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C3C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3C3C3B"/>
                </a:solidFill>
                <a:latin typeface="Montserrat"/>
                <a:ea typeface="Montserrat"/>
                <a:cs typeface="Montserrat"/>
                <a:sym typeface="Montserrat"/>
              </a:rPr>
              <a:t>Siti analoghi</a:t>
            </a:r>
            <a:endParaRPr sz="1200">
              <a:solidFill>
                <a:srgbClr val="3C3C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https://www.studentifuori.it/</a:t>
            </a:r>
            <a:r>
              <a:rPr lang="it" sz="1200">
                <a:solidFill>
                  <a:srgbClr val="3C3C3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rgbClr val="3C3C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https://laguidadelfuorisede.altervista.org/</a:t>
            </a:r>
            <a:r>
              <a:rPr lang="it" sz="1200">
                <a:solidFill>
                  <a:srgbClr val="3C3C3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rgbClr val="3C3C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http://www.studyintorino.it/it/</a:t>
            </a:r>
            <a:r>
              <a:rPr lang="it" sz="1200">
                <a:solidFill>
                  <a:srgbClr val="3C3C3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rgbClr val="3C3C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C3C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3C3C3B"/>
                </a:solidFill>
                <a:latin typeface="Montserrat"/>
                <a:ea typeface="Montserrat"/>
                <a:cs typeface="Montserrat"/>
                <a:sym typeface="Montserrat"/>
              </a:rPr>
              <a:t>Sezioni servizi / studenti internazionali università</a:t>
            </a:r>
            <a:endParaRPr sz="1200">
              <a:solidFill>
                <a:srgbClr val="3C3C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https://en.unito.it/living-turin</a:t>
            </a:r>
            <a:r>
              <a:rPr lang="it" sz="1200">
                <a:solidFill>
                  <a:srgbClr val="3C3C3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rgbClr val="3C3C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https://international.polito.it/it/informazioni_pratiche</a:t>
            </a:r>
            <a:endParaRPr sz="1200">
              <a:solidFill>
                <a:srgbClr val="3C3C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https://www.unibo.it/it/servizi-e-opportunita/studio-e-non-solo</a:t>
            </a:r>
            <a:r>
              <a:rPr lang="it" sz="1200">
                <a:solidFill>
                  <a:srgbClr val="3C3C3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rgbClr val="3C3C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9"/>
              </a:rPr>
              <a:t>https://www.polimi.it/en/international-prospective-students/life/</a:t>
            </a:r>
            <a:r>
              <a:rPr lang="it" sz="1200">
                <a:solidFill>
                  <a:srgbClr val="3C3C3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rgbClr val="3C3C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0"/>
              </a:rPr>
              <a:t>https://www.sorbonne-universite.fr/en/education/student-life</a:t>
            </a:r>
            <a:endParaRPr sz="1200">
              <a:solidFill>
                <a:srgbClr val="3C3C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11"/>
              </a:rPr>
              <a:t>http://www.international.unina.it/leisure-student-life/</a:t>
            </a:r>
            <a:r>
              <a:rPr lang="it" sz="1200">
                <a:solidFill>
                  <a:srgbClr val="3C3C3B"/>
                </a:solidFill>
                <a:latin typeface="Montserrat"/>
                <a:ea typeface="Montserrat"/>
                <a:cs typeface="Montserrat"/>
                <a:sym typeface="Montserrat"/>
              </a:rPr>
              <a:t>  </a:t>
            </a:r>
            <a:endParaRPr sz="1200">
              <a:solidFill>
                <a:srgbClr val="3C3C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u="sng">
                <a:solidFill>
                  <a:schemeClr val="accent5"/>
                </a:solidFill>
                <a:latin typeface="Montserrat"/>
                <a:ea typeface="Montserrat"/>
                <a:cs typeface="Montserrat"/>
                <a:sym typeface="Montserrat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https://www.ox.ac.uk/students/new/firstweeks</a:t>
            </a:r>
            <a:r>
              <a:rPr lang="it" sz="1200">
                <a:solidFill>
                  <a:srgbClr val="3C3C3B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>
              <a:solidFill>
                <a:srgbClr val="3C3C3B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C3C3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37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274" name="Google Shape;274;p37"/>
          <p:cNvPicPr preferRelativeResize="0"/>
          <p:nvPr/>
        </p:nvPicPr>
        <p:blipFill rotWithShape="1">
          <a:blip r:embed="rId13">
            <a:alphaModFix/>
          </a:blip>
          <a:srcRect b="0" l="4354" r="4354" t="0"/>
          <a:stretch/>
        </p:blipFill>
        <p:spPr>
          <a:xfrm>
            <a:off x="5945125" y="390275"/>
            <a:ext cx="3051950" cy="417875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9" name="Google Shape;279;p38"/>
          <p:cNvGraphicFramePr/>
          <p:nvPr/>
        </p:nvGraphicFramePr>
        <p:xfrm>
          <a:off x="4763" y="728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{39656284-060C-4A3E-B72D-55159D0FD3DD}</a:tableStyleId>
              </a:tblPr>
              <a:tblGrid>
                <a:gridCol w="752475"/>
                <a:gridCol w="833050"/>
                <a:gridCol w="1296250"/>
                <a:gridCol w="1627900"/>
                <a:gridCol w="1281525"/>
                <a:gridCol w="1228725"/>
                <a:gridCol w="590550"/>
                <a:gridCol w="762000"/>
                <a:gridCol w="762000"/>
              </a:tblGrid>
              <a:tr h="250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/>
                        <a:t>Nome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/>
                        <a:t>Link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/>
                        <a:t>Architettura informativa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46075">
                <a:tc rowSpan="5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La guida del fuori sede</a:t>
                      </a:r>
                      <a:endParaRPr sz="7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5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 u="sng">
                          <a:solidFill>
                            <a:schemeClr val="hlink"/>
                          </a:solidFill>
                          <a:hlinkClick r:id="rId3"/>
                        </a:rPr>
                        <a:t>https://laguidadelfuorisede.altervista.org/</a:t>
                      </a:r>
                      <a:endParaRPr sz="700" u="sng">
                        <a:solidFill>
                          <a:schemeClr val="hlink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Vivere da soli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Bonus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Esperienze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Contatti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Newsletter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0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Utilità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Bonus studenti 500 euro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0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Trovare casa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Bonus affitti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0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Convivenza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0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Studenti chef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075">
                <a:tc rowSpan="5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Studenti fuori</a:t>
                      </a:r>
                      <a:endParaRPr sz="7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5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 u="sng">
                          <a:solidFill>
                            <a:schemeClr val="hlink"/>
                          </a:solidFill>
                          <a:hlinkClick r:id="rId4"/>
                        </a:rPr>
                        <a:t>https://www.studentifuori.it/</a:t>
                      </a:r>
                      <a:endParaRPr sz="700" u="sng">
                        <a:solidFill>
                          <a:schemeClr val="hlink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Vivere da soli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City life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Attualità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Tempo libero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Extra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Contatti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0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gestire casa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Italia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Università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rubriche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chi siamo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0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studenti chef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Europa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lavoro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duckbill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contatti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0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utilità (trovare casa)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Mondo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dal mondo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speciali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utility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0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esperienze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7600">
                <a:tc rowSpan="7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StudyinTorino</a:t>
                      </a:r>
                      <a:endParaRPr sz="7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7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 u="sng">
                          <a:solidFill>
                            <a:schemeClr val="hlink"/>
                          </a:solidFill>
                          <a:hlinkClick r:id="rId5"/>
                        </a:rPr>
                        <a:t>http://www.studyintorino.it/</a:t>
                      </a:r>
                      <a:endParaRPr sz="700" u="sng">
                        <a:solidFill>
                          <a:schemeClr val="hlink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Destinazione Torino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Studiare a torino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Informazioni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Divertirsi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News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Contatti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Campus diffuso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0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perché Torino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orientati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info utili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vivere e uscire a Torino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0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student stories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il sistema universitario italiano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sconti per studenti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dizionario gastronomico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0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-everybody is welcome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atenei e corsi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arrivare a Torino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eventi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0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corsi di italiano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sale studio e biblioteche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spostarsi in città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-parchi e sport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0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borse di studio e agevolazioni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cercare casa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607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associazioni studentesche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cercare lavoro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80" name="Google Shape;280;p38"/>
          <p:cNvSpPr txBox="1"/>
          <p:nvPr>
            <p:ph type="title"/>
          </p:nvPr>
        </p:nvSpPr>
        <p:spPr>
          <a:xfrm>
            <a:off x="311700" y="73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Siti analoghi</a:t>
            </a:r>
            <a:r>
              <a:rPr lang="it"/>
              <a:t>: riportare l’AI in tabella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9"/>
          <p:cNvSpPr txBox="1"/>
          <p:nvPr>
            <p:ph type="title"/>
          </p:nvPr>
        </p:nvSpPr>
        <p:spPr>
          <a:xfrm>
            <a:off x="311700" y="73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Siti analoghi</a:t>
            </a:r>
            <a:r>
              <a:rPr lang="it"/>
              <a:t>: individuare gli argomenti comuni </a:t>
            </a:r>
            <a:endParaRPr/>
          </a:p>
        </p:txBody>
      </p:sp>
      <p:graphicFrame>
        <p:nvGraphicFramePr>
          <p:cNvPr id="286" name="Google Shape;286;p39"/>
          <p:cNvGraphicFramePr/>
          <p:nvPr/>
        </p:nvGraphicFramePr>
        <p:xfrm>
          <a:off x="-8225" y="7810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{39656284-060C-4A3E-B72D-55159D0FD3DD}</a:tableStyleId>
              </a:tblPr>
              <a:tblGrid>
                <a:gridCol w="747650"/>
                <a:gridCol w="1107300"/>
                <a:gridCol w="1220850"/>
                <a:gridCol w="1561575"/>
                <a:gridCol w="1116775"/>
                <a:gridCol w="1220850"/>
                <a:gridCol w="586775"/>
                <a:gridCol w="757125"/>
                <a:gridCol w="757125"/>
              </a:tblGrid>
              <a:tr h="172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/>
                        <a:t>Nome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/>
                        <a:t>Link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/>
                        <a:t>Architettura informativa</a:t>
                      </a:r>
                      <a:endParaRPr b="1"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56800">
                <a:tc rowSpan="5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La guida del fuori sede</a:t>
                      </a:r>
                      <a:endParaRPr sz="7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5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 u="sng">
                          <a:solidFill>
                            <a:schemeClr val="hlink"/>
                          </a:solidFill>
                          <a:hlinkClick r:id="rId3"/>
                        </a:rPr>
                        <a:t>https://laguidadelfuorisede.altervista.org/</a:t>
                      </a:r>
                      <a:endParaRPr sz="700" u="sng">
                        <a:solidFill>
                          <a:schemeClr val="hlink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Vivere da soli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Bonus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Esperienze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Contatti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Newsletter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89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Utilità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Bonus studenti 500 euro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89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Trovare casa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Bonus affitti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89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Convivenza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89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Studenti chef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8925">
                <a:tc rowSpan="5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Studenti fuori</a:t>
                      </a:r>
                      <a:endParaRPr sz="7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5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 u="sng">
                          <a:solidFill>
                            <a:schemeClr val="hlink"/>
                          </a:solidFill>
                          <a:hlinkClick r:id="rId4"/>
                        </a:rPr>
                        <a:t>https://www.studentifuori.it/</a:t>
                      </a:r>
                      <a:endParaRPr sz="700" u="sng">
                        <a:solidFill>
                          <a:schemeClr val="hlink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Vivere da soli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City life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Attualità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Tempo libero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Extra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Contatti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68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gestire casa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Italia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Università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A7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rubriche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chi siamo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89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studenti chef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Europa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lavoro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duckbill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contatti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68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utilità (trovare casa)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Mondo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dal mondo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speciali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utility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89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esperienze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6800">
                <a:tc rowSpan="7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StudyinTorino</a:t>
                      </a:r>
                      <a:endParaRPr sz="7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7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 u="sng">
                          <a:solidFill>
                            <a:schemeClr val="hlink"/>
                          </a:solidFill>
                          <a:hlinkClick r:id="rId5"/>
                        </a:rPr>
                        <a:t>http://www.studyintorino.it/</a:t>
                      </a:r>
                      <a:endParaRPr sz="700" u="sng">
                        <a:solidFill>
                          <a:schemeClr val="hlink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Destinazione Torino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Studiare a torino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Informazioni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Divertirsi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News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Contatti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285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Campus diffuso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68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perché Torino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orientati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9E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info utili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vivere e uscire a Torino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68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student stories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BBC0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il sistema universitario italiano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9E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sconti per studenti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dizionario gastronomico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68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-everybody is welcome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atenei e corsi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9E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arrivare a Torino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eventi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8925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corsi di italiano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sale studio e biblioteche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9E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spostarsi in città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F9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-parchi e sport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68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borse di studio e agevolazioni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cercare casa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6800">
                <a:tc vMerge="1"/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associazioni studentesche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9EE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700"/>
                        <a:t>- cercare lavoro</a:t>
                      </a:r>
                      <a:endParaRPr sz="7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Siti analoghi</a:t>
            </a:r>
            <a:r>
              <a:rPr lang="it"/>
              <a:t>: individuare gli argomenti comuni </a:t>
            </a:r>
            <a:endParaRPr/>
          </a:p>
        </p:txBody>
      </p:sp>
      <p:sp>
        <p:nvSpPr>
          <p:cNvPr id="292" name="Google Shape;292;p4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Trovare casa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Gestire casa (convivenza, cucina, gestione pratica casa, ecc)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Agevolazioni studenti (borse di studio, sconti, ecc)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Tempo libero (divertimento, eventi, sport, ristoranti, locali, ecc)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Esperienze personali / blog post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Lavoro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News / newsletter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Informazioni sulla città (mezzi di trasporto, orientamento, ecc)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Contatti</a:t>
            </a:r>
            <a:endParaRPr/>
          </a:p>
        </p:txBody>
      </p:sp>
      <p:sp>
        <p:nvSpPr>
          <p:cNvPr id="293" name="Google Shape;293;p40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>
            <p:ph idx="4294967295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299" name="Google Shape;299;p41"/>
          <p:cNvSpPr txBox="1"/>
          <p:nvPr>
            <p:ph type="title"/>
          </p:nvPr>
        </p:nvSpPr>
        <p:spPr>
          <a:xfrm>
            <a:off x="311700" y="226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Siti università - sezioni servizi / studenti internazionali: individuare argomenti più comuni </a:t>
            </a:r>
            <a:endParaRPr/>
          </a:p>
        </p:txBody>
      </p:sp>
      <p:graphicFrame>
        <p:nvGraphicFramePr>
          <p:cNvPr id="300" name="Google Shape;300;p41"/>
          <p:cNvGraphicFramePr/>
          <p:nvPr/>
        </p:nvGraphicFramePr>
        <p:xfrm>
          <a:off x="1975700" y="166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{39656284-060C-4A3E-B72D-55159D0FD3DD}</a:tableStyleId>
              </a:tblPr>
              <a:tblGrid>
                <a:gridCol w="1552575"/>
                <a:gridCol w="733425"/>
                <a:gridCol w="657225"/>
                <a:gridCol w="590550"/>
                <a:gridCol w="600075"/>
                <a:gridCol w="723900"/>
              </a:tblGrid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5"/>
                          </a:solidFill>
                        </a:rPr>
                        <a:t>Argomenti</a:t>
                      </a:r>
                      <a:endParaRPr b="1" sz="1000">
                        <a:solidFill>
                          <a:schemeClr val="accent5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5"/>
                          </a:solidFill>
                        </a:rPr>
                        <a:t>Sorbonne</a:t>
                      </a:r>
                      <a:endParaRPr b="1" sz="1000">
                        <a:solidFill>
                          <a:schemeClr val="accent5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5"/>
                          </a:solidFill>
                        </a:rPr>
                        <a:t>UniBO</a:t>
                      </a:r>
                      <a:endParaRPr b="1" sz="1000">
                        <a:solidFill>
                          <a:schemeClr val="accent5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5"/>
                          </a:solidFill>
                        </a:rPr>
                        <a:t>UniTO</a:t>
                      </a:r>
                      <a:endParaRPr b="1" sz="1000">
                        <a:solidFill>
                          <a:schemeClr val="accent5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5"/>
                          </a:solidFill>
                        </a:rPr>
                        <a:t>PoliTO</a:t>
                      </a:r>
                      <a:endParaRPr b="1" sz="1000">
                        <a:solidFill>
                          <a:schemeClr val="accent5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5"/>
                          </a:solidFill>
                        </a:rPr>
                        <a:t>PoliMI</a:t>
                      </a:r>
                      <a:endParaRPr b="1" sz="1000">
                        <a:solidFill>
                          <a:schemeClr val="accent5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Assistenza finanziaria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Salute e assicurazione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99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Sport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Cultura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Associazioni studentesche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Spazi lavoro / studio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Mense e punti ristoro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Alloggi e residenze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Agevolazioni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Trasporti e mobilità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X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311700" y="445025"/>
            <a:ext cx="52119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Obiettivi del corso</a:t>
            </a:r>
            <a:endParaRPr/>
          </a:p>
        </p:txBody>
      </p:sp>
      <p:sp>
        <p:nvSpPr>
          <p:cNvPr id="97" name="Google Shape;97;p15"/>
          <p:cNvSpPr txBox="1"/>
          <p:nvPr>
            <p:ph idx="1" type="body"/>
          </p:nvPr>
        </p:nvSpPr>
        <p:spPr>
          <a:xfrm>
            <a:off x="311700" y="1266325"/>
            <a:ext cx="5211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t" sz="2200"/>
              <a:t>Imparare ad utilizzare alcuni strumenti di UX design lavorando ad un progetto realistico attraverso esempi reali ed esercitazioni pratiche</a:t>
            </a:r>
            <a:endParaRPr sz="2200"/>
          </a:p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3">
            <a:alphaModFix/>
          </a:blip>
          <a:srcRect b="1570" l="7416" r="29567" t="12148"/>
          <a:stretch/>
        </p:blipFill>
        <p:spPr>
          <a:xfrm>
            <a:off x="5945125" y="390275"/>
            <a:ext cx="3051950" cy="417875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Best practices: testimonianze</a:t>
            </a:r>
            <a:endParaRPr/>
          </a:p>
        </p:txBody>
      </p:sp>
      <p:sp>
        <p:nvSpPr>
          <p:cNvPr id="306" name="Google Shape;306;p42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07" name="Google Shape;30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9150" y="1111425"/>
            <a:ext cx="2316375" cy="333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04825"/>
            <a:ext cx="2875176" cy="308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94120" y="2250250"/>
            <a:ext cx="4090819" cy="24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Best practices: guide / checklist</a:t>
            </a:r>
            <a:endParaRPr/>
          </a:p>
        </p:txBody>
      </p:sp>
      <p:sp>
        <p:nvSpPr>
          <p:cNvPr id="315" name="Google Shape;315;p43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16" name="Google Shape;316;p43"/>
          <p:cNvPicPr preferRelativeResize="0"/>
          <p:nvPr/>
        </p:nvPicPr>
        <p:blipFill rotWithShape="1">
          <a:blip r:embed="rId3">
            <a:alphaModFix/>
          </a:blip>
          <a:srcRect b="51749" l="0" r="0" t="0"/>
          <a:stretch/>
        </p:blipFill>
        <p:spPr>
          <a:xfrm>
            <a:off x="6093285" y="242000"/>
            <a:ext cx="2573490" cy="4762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2750" y="1253400"/>
            <a:ext cx="2577186" cy="3686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Best practices</a:t>
            </a:r>
            <a:r>
              <a:rPr lang="it"/>
              <a:t>: collegamento social in evidenza</a:t>
            </a:r>
            <a:endParaRPr/>
          </a:p>
        </p:txBody>
      </p:sp>
      <p:sp>
        <p:nvSpPr>
          <p:cNvPr id="323" name="Google Shape;323;p44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24" name="Google Shape;32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301" y="1518650"/>
            <a:ext cx="6943201" cy="197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Ispirazioni</a:t>
            </a:r>
            <a:r>
              <a:rPr lang="it"/>
              <a:t>: mappa con punti di interesse</a:t>
            </a:r>
            <a:endParaRPr/>
          </a:p>
        </p:txBody>
      </p:sp>
      <p:sp>
        <p:nvSpPr>
          <p:cNvPr id="330" name="Google Shape;330;p45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31" name="Google Shape;33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75" y="1227675"/>
            <a:ext cx="8290437" cy="3509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6"/>
          <p:cNvSpPr txBox="1"/>
          <p:nvPr>
            <p:ph type="title"/>
          </p:nvPr>
        </p:nvSpPr>
        <p:spPr>
          <a:xfrm>
            <a:off x="286350" y="1264975"/>
            <a:ext cx="8571300" cy="21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User research</a:t>
            </a:r>
            <a:endParaRPr/>
          </a:p>
        </p:txBody>
      </p:sp>
      <p:sp>
        <p:nvSpPr>
          <p:cNvPr id="337" name="Google Shape;33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38" name="Google Shape;3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9748" y="893101"/>
            <a:ext cx="588751" cy="5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6"/>
          <p:cNvSpPr txBox="1"/>
          <p:nvPr>
            <p:ph idx="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Cos’è la user research</a:t>
            </a:r>
            <a:endParaRPr/>
          </a:p>
        </p:txBody>
      </p:sp>
      <p:sp>
        <p:nvSpPr>
          <p:cNvPr id="345" name="Google Shape;345;p4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La user research è la branca dello UX design che indaga sistematicamente il </a:t>
            </a:r>
            <a:r>
              <a:rPr b="1" lang="it"/>
              <a:t>comportamento degli utenti e delle loro esigenze</a:t>
            </a:r>
            <a:r>
              <a:rPr lang="it"/>
              <a:t>, al fine di aggiungere valore alla loro esperienza d’uso con il prodotto finale.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Può essere applicata in tutte le fasi dello UX design e comprende metodi qualitativi e quantitativi.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47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Strumenti di </a:t>
            </a:r>
            <a:r>
              <a:rPr lang="it"/>
              <a:t>user research</a:t>
            </a:r>
            <a:endParaRPr/>
          </a:p>
        </p:txBody>
      </p:sp>
      <p:sp>
        <p:nvSpPr>
          <p:cNvPr id="352" name="Google Shape;352;p4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Gli strumenti più utilizzati sono i seguenti: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interviste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osservazione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focus group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diari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questionari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8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54" name="Google Shape;354;p48"/>
          <p:cNvPicPr preferRelativeResize="0"/>
          <p:nvPr/>
        </p:nvPicPr>
        <p:blipFill rotWithShape="1">
          <a:blip r:embed="rId3">
            <a:alphaModFix/>
          </a:blip>
          <a:srcRect b="0" l="25663" r="25658" t="0"/>
          <a:stretch/>
        </p:blipFill>
        <p:spPr>
          <a:xfrm>
            <a:off x="5945125" y="390275"/>
            <a:ext cx="3051950" cy="417875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9"/>
          <p:cNvSpPr txBox="1"/>
          <p:nvPr>
            <p:ph type="title"/>
          </p:nvPr>
        </p:nvSpPr>
        <p:spPr>
          <a:xfrm>
            <a:off x="311700" y="0"/>
            <a:ext cx="85206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Interviste</a:t>
            </a:r>
            <a:endParaRPr/>
          </a:p>
        </p:txBody>
      </p:sp>
      <p:sp>
        <p:nvSpPr>
          <p:cNvPr id="360" name="Google Shape;360;p49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Le interviste</a:t>
            </a:r>
            <a:endParaRPr/>
          </a:p>
        </p:txBody>
      </p:sp>
      <p:sp>
        <p:nvSpPr>
          <p:cNvPr id="366" name="Google Shape;366;p5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Le interviste aiutano a comprendere:</a:t>
            </a:r>
            <a:endParaRPr/>
          </a:p>
          <a:p>
            <a:pPr indent="-33432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le </a:t>
            </a:r>
            <a:r>
              <a:rPr b="1" lang="it"/>
              <a:t>attitudini e le preferenze</a:t>
            </a:r>
            <a:r>
              <a:rPr lang="it"/>
              <a:t> degli utenti (e come queste cambiano nel corso del tempo)</a:t>
            </a:r>
            <a:endParaRPr/>
          </a:p>
          <a:p>
            <a:pPr indent="-33432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i </a:t>
            </a:r>
            <a:r>
              <a:rPr b="1" lang="it"/>
              <a:t>comportamenti comuni</a:t>
            </a:r>
            <a:endParaRPr b="1"/>
          </a:p>
          <a:p>
            <a:pPr indent="-33432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il </a:t>
            </a:r>
            <a:r>
              <a:rPr b="1" lang="it"/>
              <a:t>contesto</a:t>
            </a:r>
            <a:r>
              <a:rPr lang="it"/>
              <a:t> in cui gli utenti vivono e operano </a:t>
            </a:r>
            <a:endParaRPr/>
          </a:p>
          <a:p>
            <a:pPr indent="-33432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le </a:t>
            </a:r>
            <a:r>
              <a:rPr b="1" lang="it"/>
              <a:t>ragioni</a:t>
            </a:r>
            <a:r>
              <a:rPr lang="it"/>
              <a:t> dietro le loro azioni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Sono utilizzate soprattutto nella fase della </a:t>
            </a:r>
            <a:r>
              <a:rPr b="1" lang="it"/>
              <a:t>comprensione</a:t>
            </a:r>
            <a:r>
              <a:rPr lang="it"/>
              <a:t>, durante l’analisi preliminare.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Esistono diverse modalità per svolgere le interviste, l’ideale è quando queste vengono svolte individualmente e nell’ambiente dell’utente.</a:t>
            </a:r>
            <a:endParaRPr/>
          </a:p>
        </p:txBody>
      </p:sp>
      <p:sp>
        <p:nvSpPr>
          <p:cNvPr id="367" name="Google Shape;367;p50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Tipologie di interviste</a:t>
            </a:r>
            <a:endParaRPr/>
          </a:p>
        </p:txBody>
      </p:sp>
      <p:sp>
        <p:nvSpPr>
          <p:cNvPr id="373" name="Google Shape;373;p5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Individuali (one-to-one)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 gruppo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Strutturate 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Semi-strutturate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 presenza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 remoto</a:t>
            </a:r>
            <a:endParaRPr/>
          </a:p>
        </p:txBody>
      </p:sp>
      <p:sp>
        <p:nvSpPr>
          <p:cNvPr id="374" name="Google Shape;374;p51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375" name="Google Shape;375;p51"/>
          <p:cNvPicPr preferRelativeResize="0"/>
          <p:nvPr/>
        </p:nvPicPr>
        <p:blipFill rotWithShape="1">
          <a:blip r:embed="rId3">
            <a:alphaModFix/>
          </a:blip>
          <a:srcRect b="0" l="6191" r="45129" t="0"/>
          <a:stretch/>
        </p:blipFill>
        <p:spPr>
          <a:xfrm>
            <a:off x="5945125" y="390275"/>
            <a:ext cx="3051950" cy="4178750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Argomenti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311700" y="1266325"/>
            <a:ext cx="46152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Definire la </a:t>
            </a:r>
            <a:r>
              <a:rPr b="1" lang="it" sz="1600"/>
              <a:t>metodologia</a:t>
            </a:r>
            <a:r>
              <a:rPr lang="it" sz="1600"/>
              <a:t> di un progetto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Effettuare analisi di </a:t>
            </a:r>
            <a:r>
              <a:rPr b="1" lang="it" sz="1600"/>
              <a:t>benchmarking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Realizzare un’</a:t>
            </a:r>
            <a:r>
              <a:rPr b="1" lang="it" sz="1600"/>
              <a:t>intervista </a:t>
            </a:r>
            <a:r>
              <a:rPr lang="it" sz="1600"/>
              <a:t>one-to-one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Impostare un </a:t>
            </a:r>
            <a:r>
              <a:rPr b="1" lang="it" sz="1600"/>
              <a:t>questionario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Condurre un </a:t>
            </a:r>
            <a:r>
              <a:rPr b="1" lang="it" sz="1600"/>
              <a:t>focus group</a:t>
            </a:r>
            <a:endParaRPr b="1"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Definire l’</a:t>
            </a:r>
            <a:r>
              <a:rPr b="1" lang="it" sz="1600"/>
              <a:t>architettura informativa</a:t>
            </a:r>
            <a:r>
              <a:rPr lang="it" sz="1600"/>
              <a:t>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t" sz="1600"/>
              <a:t>Realizzare dei </a:t>
            </a:r>
            <a:r>
              <a:rPr b="1" lang="it" sz="1600"/>
              <a:t>wireframe</a:t>
            </a:r>
            <a:r>
              <a:rPr lang="it" sz="1600"/>
              <a:t> tramite un tool di prototipazione (</a:t>
            </a:r>
            <a:r>
              <a:rPr i="1" lang="it" sz="1600"/>
              <a:t>Figma</a:t>
            </a:r>
            <a:r>
              <a:rPr lang="it" sz="1600"/>
              <a:t>)</a:t>
            </a:r>
            <a:endParaRPr sz="1600"/>
          </a:p>
        </p:txBody>
      </p:sp>
      <p:sp>
        <p:nvSpPr>
          <p:cNvPr id="106" name="Google Shape;106;p16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07" name="Google Shape;107;p16"/>
          <p:cNvPicPr preferRelativeResize="0"/>
          <p:nvPr/>
        </p:nvPicPr>
        <p:blipFill rotWithShape="1">
          <a:blip r:embed="rId3">
            <a:alphaModFix/>
          </a:blip>
          <a:srcRect b="0" l="25643" r="25643" t="0"/>
          <a:stretch/>
        </p:blipFill>
        <p:spPr>
          <a:xfrm>
            <a:off x="5945125" y="390275"/>
            <a:ext cx="3051950" cy="4178751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Struttura di un’intervista</a:t>
            </a:r>
            <a:endParaRPr/>
          </a:p>
        </p:txBody>
      </p:sp>
      <p:sp>
        <p:nvSpPr>
          <p:cNvPr id="381" name="Google Shape;381;p52"/>
          <p:cNvSpPr txBox="1"/>
          <p:nvPr>
            <p:ph idx="1" type="body"/>
          </p:nvPr>
        </p:nvSpPr>
        <p:spPr>
          <a:xfrm>
            <a:off x="311700" y="1266325"/>
            <a:ext cx="8520600" cy="363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Generalmente un’intervista può durare tra i 30 e i 60 minuti, 45 min è un limite medio massimo entro cui si può essere certi di mantenere l’attenzione dell’utente.</a:t>
            </a:r>
            <a:endParaRPr/>
          </a:p>
          <a:p>
            <a:pPr indent="-31718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t"/>
              <a:t>Introduzione</a:t>
            </a:r>
            <a:r>
              <a:rPr lang="it"/>
              <a:t>: descrivere brevemente il contesto, le motivazioni e l’obiettivo della ricerca e come si svolgerà. Specificare che la conversazione sarà riservata e che è richiesta la totale onestà nelle risposte. Gli intervistati non sono sotto esame e possono interrompere l’intervista in qualsiasi momento. (5 min)</a:t>
            </a:r>
            <a:endParaRPr/>
          </a:p>
          <a:p>
            <a:pPr indent="-31718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t"/>
              <a:t>Warm-up</a:t>
            </a:r>
            <a:r>
              <a:rPr lang="it"/>
              <a:t>: porre qualche domanda preliminare per mettere l’intervistato a suo agio, ad esempio far presentare l’intervistato e chiedere alcune informazioni attinenti all’argomento dell’intervista (5 min)</a:t>
            </a:r>
            <a:endParaRPr/>
          </a:p>
          <a:p>
            <a:pPr indent="-31718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t"/>
              <a:t>Focus dell’intervista</a:t>
            </a:r>
            <a:r>
              <a:rPr lang="it"/>
              <a:t>: porre le domande principali relative all’argomento che si vuole indagare. (20-40 min)</a:t>
            </a:r>
            <a:endParaRPr/>
          </a:p>
          <a:p>
            <a:pPr indent="-31718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t"/>
              <a:t>Wrap-up</a:t>
            </a:r>
            <a:r>
              <a:rPr lang="it"/>
              <a:t>: conclusione dell’intervista. Solitamente viene fatto un veloce riassunto degli argomenti trattati in precedenza  (5 min)</a:t>
            </a:r>
            <a:endParaRPr/>
          </a:p>
          <a:p>
            <a:pPr indent="-31718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t"/>
              <a:t>Chiusura e ringraziamenti:</a:t>
            </a:r>
            <a:r>
              <a:rPr lang="it"/>
              <a:t> ringraziare gli utenti per il loro tempo e comunicare loro che verranno aggiornati sulle fasi successive del progetto. Dare agli utenti la ricompensa, se prevista. (5 min)</a:t>
            </a:r>
            <a:endParaRPr/>
          </a:p>
        </p:txBody>
      </p:sp>
      <p:sp>
        <p:nvSpPr>
          <p:cNvPr id="382" name="Google Shape;382;p52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Consigli sulle domande</a:t>
            </a:r>
            <a:endParaRPr/>
          </a:p>
        </p:txBody>
      </p:sp>
      <p:sp>
        <p:nvSpPr>
          <p:cNvPr id="388" name="Google Shape;388;p5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evitare </a:t>
            </a:r>
            <a:r>
              <a:rPr b="1" lang="it"/>
              <a:t>terminologia tecnica</a:t>
            </a:r>
            <a:endParaRPr b="1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utilizzare domande a </a:t>
            </a:r>
            <a:r>
              <a:rPr b="1" lang="it"/>
              <a:t>risposta aperta</a:t>
            </a:r>
            <a:r>
              <a:rPr lang="it"/>
              <a:t> e non forzare i partecipanti a rispondere in un certo modo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evitare </a:t>
            </a:r>
            <a:r>
              <a:rPr b="1" lang="it"/>
              <a:t>domande troppo lunghe</a:t>
            </a:r>
            <a:endParaRPr b="1"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evitare </a:t>
            </a:r>
            <a:r>
              <a:rPr b="1" lang="it"/>
              <a:t>domande compost</a:t>
            </a:r>
            <a:r>
              <a:rPr lang="it"/>
              <a:t>e: suddividerle in più domande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53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Consigli per moderare un’intervista</a:t>
            </a:r>
            <a:endParaRPr/>
          </a:p>
        </p:txBody>
      </p:sp>
      <p:sp>
        <p:nvSpPr>
          <p:cNvPr id="395" name="Google Shape;395;p5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Chiedere agli intervistati di </a:t>
            </a:r>
            <a:r>
              <a:rPr b="1" lang="it"/>
              <a:t>argomentare</a:t>
            </a:r>
            <a:r>
              <a:rPr lang="it"/>
              <a:t> le proprie risposte, ad esempio con domande quali: “Dimmi di più su XXX”, “ Puoi descrivermi come hai fatto questa cosa?”, “Come ti ha fatto sentire questa esperienza?” ecc…</a:t>
            </a:r>
            <a:endParaRPr/>
          </a:p>
          <a:p>
            <a:pPr indent="-32575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it"/>
              <a:t>Non cercare di riempire i silenzi</a:t>
            </a:r>
            <a:r>
              <a:rPr lang="it"/>
              <a:t>: dare modo all’intervistato di riflettere prima di rispondere. Evitare di spezzare i silenzi suggerendo risposte alle domande.</a:t>
            </a:r>
            <a:endParaRPr/>
          </a:p>
          <a:p>
            <a:pPr indent="-32575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Se l’intervistato non comprende pienamente una domanda, cercare di </a:t>
            </a:r>
            <a:r>
              <a:rPr b="1" lang="it"/>
              <a:t>rispiegarla</a:t>
            </a:r>
            <a:r>
              <a:rPr lang="it"/>
              <a:t> in altri termini.</a:t>
            </a:r>
            <a:endParaRPr/>
          </a:p>
          <a:p>
            <a:pPr indent="-32575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Se l’intervistato ti chiede cosa ne pensi sull’argomento spiegare loro che si è interessati al </a:t>
            </a:r>
            <a:r>
              <a:rPr b="1" lang="it"/>
              <a:t>LORO pensiero</a:t>
            </a:r>
            <a:r>
              <a:rPr lang="it"/>
              <a:t> e che si sarà felice di esporre il proprio punto di vista al termine dell’intervista.</a:t>
            </a:r>
            <a:endParaRPr/>
          </a:p>
          <a:p>
            <a:pPr indent="-32575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Se l’intervistato preferisce non rispondere a delle domande, </a:t>
            </a:r>
            <a:r>
              <a:rPr b="1" lang="it"/>
              <a:t>non forzarlo</a:t>
            </a:r>
            <a:r>
              <a:rPr lang="it"/>
              <a:t>, ma segnarsi la mancata risposta e andare avanti.</a:t>
            </a:r>
            <a:endParaRPr/>
          </a:p>
          <a:p>
            <a:pPr indent="-325755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Se l’intervista coinvolge più di un partecipante cercare di fare in modo che </a:t>
            </a:r>
            <a:r>
              <a:rPr b="1" lang="it"/>
              <a:t>non ci sia un utente che sovrasta gli altri</a:t>
            </a:r>
            <a:r>
              <a:rPr lang="it"/>
              <a:t>.</a:t>
            </a:r>
            <a:endParaRPr/>
          </a:p>
        </p:txBody>
      </p:sp>
      <p:sp>
        <p:nvSpPr>
          <p:cNvPr id="396" name="Google Shape;396;p54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Analizzare i risultati: diagramma di affinità</a:t>
            </a:r>
            <a:endParaRPr/>
          </a:p>
        </p:txBody>
      </p:sp>
      <p:sp>
        <p:nvSpPr>
          <p:cNvPr id="402" name="Google Shape;402;p5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500"/>
              <a:t>Il diagramma di affinità o metodo KJ (dall’inventore, Jiro Kawakita) è uno strumento che aiuta a organizzare informazioni e dati non strutturati.</a:t>
            </a:r>
            <a:endParaRPr sz="1500"/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riportare ogni singola idea o informazione in un post-it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raggruppare tra loro le informazioni o le idee simili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it" sz="1500"/>
              <a:t>Dare un nome a ciascun gruppo</a:t>
            </a:r>
            <a:endParaRPr sz="1500"/>
          </a:p>
        </p:txBody>
      </p:sp>
      <p:sp>
        <p:nvSpPr>
          <p:cNvPr id="403" name="Google Shape;403;p55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404" name="Google Shape;404;p55"/>
          <p:cNvPicPr preferRelativeResize="0"/>
          <p:nvPr/>
        </p:nvPicPr>
        <p:blipFill rotWithShape="1">
          <a:blip r:embed="rId3">
            <a:alphaModFix/>
          </a:blip>
          <a:srcRect b="0" l="0" r="0" t="5704"/>
          <a:stretch/>
        </p:blipFill>
        <p:spPr>
          <a:xfrm>
            <a:off x="1579850" y="2877075"/>
            <a:ext cx="5661651" cy="21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6"/>
          <p:cNvSpPr txBox="1"/>
          <p:nvPr>
            <p:ph type="title"/>
          </p:nvPr>
        </p:nvSpPr>
        <p:spPr>
          <a:xfrm>
            <a:off x="311700" y="0"/>
            <a:ext cx="8520600" cy="514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Sito studenti fuori sede: i</a:t>
            </a:r>
            <a:r>
              <a:rPr lang="it"/>
              <a:t>nterviste</a:t>
            </a:r>
            <a:endParaRPr/>
          </a:p>
        </p:txBody>
      </p:sp>
      <p:sp>
        <p:nvSpPr>
          <p:cNvPr id="410" name="Google Shape;410;p56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Metodologia</a:t>
            </a:r>
            <a:endParaRPr/>
          </a:p>
        </p:txBody>
      </p:sp>
      <p:sp>
        <p:nvSpPr>
          <p:cNvPr id="416" name="Google Shape;416;p5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Interviste one-to-one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Modalità: remota (zoom)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Target: studenti / ex-studenti fuori sede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Obiettivi: 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◼"/>
            </a:pPr>
            <a:r>
              <a:rPr lang="it"/>
              <a:t>comprendere le esigenze / difficoltà che hanno avuto nell’affrontare questa esperienza PRIMA di trasferirsi e DURANTE la loro vita universitaria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◼"/>
            </a:pPr>
            <a:r>
              <a:rPr lang="it"/>
              <a:t>individuare i possibili argomenti principali per il nuovo sito</a:t>
            </a:r>
            <a:endParaRPr/>
          </a:p>
        </p:txBody>
      </p:sp>
      <p:sp>
        <p:nvSpPr>
          <p:cNvPr id="417" name="Google Shape;417;p57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Script dell’intervista</a:t>
            </a:r>
            <a:endParaRPr/>
          </a:p>
        </p:txBody>
      </p:sp>
      <p:sp>
        <p:nvSpPr>
          <p:cNvPr id="423" name="Google Shape;423;p5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INTRODUZIONE</a:t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Presentazione e</a:t>
            </a:r>
            <a:r>
              <a:rPr lang="it"/>
              <a:t> contesto. Regole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WARM-UP</a:t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Come ti chiami? Da dove vieni? Cosa fai nella vita attualmente? Quale università hai frequentato o stai frequentando?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MAIN FOCUS</a:t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Prima</a:t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Perché hai deciso di frequentare l'università come fuori sede?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Quali erano le tue principali preoccupazioni legate al frequentare un’università come fuori sede?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Quali sono stati i principali aspetti pratici di cui ti sei dovuto occupare PRIMA di iniziare la tua esperienza? (casa, aspetti burocratici, ecc)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Quali canali hai utilizzato?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Potrebbe essere utile avere un sito dedicato per gli studenti fuori sede?</a:t>
            </a:r>
            <a:endParaRPr/>
          </a:p>
        </p:txBody>
      </p:sp>
      <p:sp>
        <p:nvSpPr>
          <p:cNvPr id="424" name="Google Shape;424;p58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Script dell’intervista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59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Durante</a:t>
            </a:r>
            <a:endParaRPr b="1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Quali sono state le difficoltà principali che ti sei trovato ad affrontare, una volta iniziato il tuo percorso fuori sede?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Di cosa hai sentito maggiormente bisogno? Ti è mai mancato qualcosa?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Dopo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E’ un’esperienza che rifaresti? Lo consiglieresti?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WRAP UP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Ringraziamenti e saluti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59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0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Analisi risultati</a:t>
            </a:r>
            <a:endParaRPr/>
          </a:p>
        </p:txBody>
      </p:sp>
      <p:sp>
        <p:nvSpPr>
          <p:cNvPr id="437" name="Google Shape;437;p60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graphicFrame>
        <p:nvGraphicFramePr>
          <p:cNvPr id="438" name="Google Shape;438;p60"/>
          <p:cNvGraphicFramePr/>
          <p:nvPr/>
        </p:nvGraphicFramePr>
        <p:xfrm>
          <a:off x="133205" y="923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{39656284-060C-4A3E-B72D-55159D0FD3DD}</a:tableStyleId>
              </a:tblPr>
              <a:tblGrid>
                <a:gridCol w="1620250"/>
                <a:gridCol w="1814700"/>
                <a:gridCol w="1805425"/>
                <a:gridCol w="1814700"/>
                <a:gridCol w="1842450"/>
              </a:tblGrid>
              <a:tr h="25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dk2"/>
                          </a:solidFill>
                        </a:rPr>
                        <a:t>Corinne</a:t>
                      </a:r>
                      <a:endParaRPr b="1" sz="10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dk2"/>
                          </a:solidFill>
                        </a:rPr>
                        <a:t>Denise</a:t>
                      </a:r>
                      <a:endParaRPr b="1" sz="10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dk2"/>
                          </a:solidFill>
                        </a:rPr>
                        <a:t>Alessio</a:t>
                      </a:r>
                      <a:endParaRPr b="1" sz="10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dk2"/>
                          </a:solidFill>
                        </a:rPr>
                        <a:t>Lorenzo</a:t>
                      </a:r>
                      <a:endParaRPr b="1" sz="10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7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5"/>
                          </a:solidFill>
                        </a:rPr>
                        <a:t>Da dove vieni?</a:t>
                      </a:r>
                      <a:endParaRPr b="1" sz="1000">
                        <a:solidFill>
                          <a:schemeClr val="accent5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Agrigento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Aosta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Asti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Palermo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7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5"/>
                          </a:solidFill>
                        </a:rPr>
                        <a:t>Cosa fai?</a:t>
                      </a:r>
                      <a:endParaRPr b="1" sz="1000">
                        <a:solidFill>
                          <a:schemeClr val="accent5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studio / lavoro part-time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stage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stage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studio / stage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8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5"/>
                          </a:solidFill>
                        </a:rPr>
                        <a:t>Quale università hai frequentato / frequenti?</a:t>
                      </a:r>
                      <a:endParaRPr b="1" sz="1000">
                        <a:solidFill>
                          <a:schemeClr val="accent5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Comunicazione pubblica e politica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Comunicazione pubblica e politica + master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ICT + master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ICT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07925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5"/>
                          </a:solidFill>
                        </a:rPr>
                        <a:t>Perché hai deciso di frequentare l'università come fuori sede?</a:t>
                      </a:r>
                      <a:endParaRPr b="1" sz="1000">
                        <a:solidFill>
                          <a:schemeClr val="accent5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Amo viaggiare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Vicinanza Torino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Vicinanza Torino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Specificità corso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80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Poche opportunità nella mia regione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Poche opportunità nella mia regione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No uni nella mia città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8025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5"/>
                          </a:solidFill>
                        </a:rPr>
                        <a:t>Quali erano le tue principali preoccupazioni?</a:t>
                      </a:r>
                      <a:endParaRPr b="1" sz="1000">
                        <a:solidFill>
                          <a:schemeClr val="accent5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Trovare casa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Nessuna preoccupazione particolare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Stare lontano dalla famiglia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514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Affrontare una nuova realtà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78025">
                <a:tc rowSpan="3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5"/>
                          </a:solidFill>
                        </a:rPr>
                        <a:t>Quali sono stati i principali aspetti pratici di cui ti sei dovuto occupare PRIMA di iniziare la tua esperienza?</a:t>
                      </a:r>
                      <a:endParaRPr b="1" sz="1000">
                        <a:solidFill>
                          <a:schemeClr val="accent5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Cercare casa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Cercare casa (trovare coinquilini)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nessun aspetto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Cercare casa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182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No cambiamento medico. Potrebbe essere utile avere assistenza medica per i fuori sede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Richiedere assistenza sanitaria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80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Partecipare a bandi di borse di studio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1"/>
          <p:cNvSpPr txBox="1"/>
          <p:nvPr>
            <p:ph type="title"/>
          </p:nvPr>
        </p:nvSpPr>
        <p:spPr>
          <a:xfrm>
            <a:off x="311700" y="2926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Analisi risultati</a:t>
            </a:r>
            <a:endParaRPr/>
          </a:p>
        </p:txBody>
      </p:sp>
      <p:sp>
        <p:nvSpPr>
          <p:cNvPr id="444" name="Google Shape;444;p61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graphicFrame>
        <p:nvGraphicFramePr>
          <p:cNvPr id="445" name="Google Shape;445;p61"/>
          <p:cNvGraphicFramePr/>
          <p:nvPr/>
        </p:nvGraphicFramePr>
        <p:xfrm>
          <a:off x="133922" y="92438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{39656284-060C-4A3E-B72D-55159D0FD3DD}</a:tableStyleId>
              </a:tblPr>
              <a:tblGrid>
                <a:gridCol w="1612350"/>
                <a:gridCol w="1805825"/>
                <a:gridCol w="1796625"/>
                <a:gridCol w="1805825"/>
                <a:gridCol w="1833475"/>
              </a:tblGrid>
              <a:tr h="25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dk2"/>
                          </a:solidFill>
                        </a:rPr>
                        <a:t>Corinne</a:t>
                      </a:r>
                      <a:endParaRPr b="1" sz="10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dk2"/>
                          </a:solidFill>
                        </a:rPr>
                        <a:t>Denise</a:t>
                      </a:r>
                      <a:endParaRPr b="1" sz="10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dk2"/>
                          </a:solidFill>
                        </a:rPr>
                        <a:t>Alessio</a:t>
                      </a:r>
                      <a:endParaRPr b="1" sz="10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dk2"/>
                          </a:solidFill>
                        </a:rPr>
                        <a:t>Lorenzo</a:t>
                      </a:r>
                      <a:endParaRPr b="1" sz="1000">
                        <a:solidFill>
                          <a:schemeClr val="dk2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1450">
                <a:tc rowSpan="5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5"/>
                          </a:solidFill>
                        </a:rPr>
                        <a:t>Quali canali hai utilizzato?</a:t>
                      </a:r>
                      <a:endParaRPr b="1" sz="1000">
                        <a:solidFill>
                          <a:schemeClr val="accent5"/>
                        </a:solidFill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Facebook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Facebook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Facebook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514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Agenzie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514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Siti online per case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Internet per sanità (Sito ASL)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514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Bacheche uni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2514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Passaparola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5"/>
                          </a:solidFill>
                        </a:rPr>
                        <a:t>Potrebbe essere utile avere un sito dedicato per gli studenti fuori sede?</a:t>
                      </a:r>
                      <a:endParaRPr b="1" sz="1000">
                        <a:solidFill>
                          <a:schemeClr val="accent5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Sì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Sì (per tutti gli studenti di Torino, non legato a specifica uni)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Non ne sento la necessità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Sì, faciliterebbe molto avere una guida con step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 row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5"/>
                          </a:solidFill>
                        </a:rPr>
                        <a:t>Quali sono state le difficoltà principali che ti sei trovato ad affrontare, una volta iniziato il tuo percorso fuori sede?</a:t>
                      </a:r>
                      <a:endParaRPr b="1" sz="1000">
                        <a:solidFill>
                          <a:schemeClr val="accent5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Lockdown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Gestione casa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Gestione in autonomia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Nessuna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619125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Trasporti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t" sz="1000">
                          <a:solidFill>
                            <a:schemeClr val="accent5"/>
                          </a:solidFill>
                        </a:rPr>
                        <a:t>E’ un’esperienza che rifaresti? Lo consiglieresti?</a:t>
                      </a:r>
                      <a:endParaRPr b="1" sz="1000">
                        <a:solidFill>
                          <a:schemeClr val="accent5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Sì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Sì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Sì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000"/>
                        <a:t>Sì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286350" y="1264975"/>
            <a:ext cx="8571300" cy="21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UX e dintorni </a:t>
            </a:r>
            <a:endParaRPr/>
          </a:p>
        </p:txBody>
      </p:sp>
      <p:sp>
        <p:nvSpPr>
          <p:cNvPr id="113" name="Google Shape;11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456" y="906999"/>
            <a:ext cx="548700" cy="47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>
            <p:ph idx="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Principali risultati</a:t>
            </a:r>
            <a:endParaRPr/>
          </a:p>
        </p:txBody>
      </p:sp>
      <p:sp>
        <p:nvSpPr>
          <p:cNvPr id="451" name="Google Shape;451;p6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Motivazioni</a:t>
            </a:r>
            <a:r>
              <a:rPr lang="it"/>
              <a:t> legate allo studiare fuori sede: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offerta formativa non presente nella propria città / regione (4/4)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vicinanza alla propria città di residenza (2/4)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predisposizione per il viaggio (1/4)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600"/>
              <a:t>Interesse ad avere un </a:t>
            </a:r>
            <a:r>
              <a:rPr b="1" lang="it" sz="1600"/>
              <a:t>sito dedicato</a:t>
            </a:r>
            <a:r>
              <a:rPr lang="it" sz="1600"/>
              <a:t> specificatamente agli studenti fuori sede (3/4).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1600"/>
              <a:t>Spunto interessante: guida per chi si deve trasferire, con step e link ai siti più utili.</a:t>
            </a:r>
            <a:endParaRPr sz="1600"/>
          </a:p>
        </p:txBody>
      </p:sp>
      <p:sp>
        <p:nvSpPr>
          <p:cNvPr id="452" name="Google Shape;452;p62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Principali risultati</a:t>
            </a:r>
            <a:endParaRPr/>
          </a:p>
        </p:txBody>
      </p:sp>
      <p:sp>
        <p:nvSpPr>
          <p:cNvPr id="458" name="Google Shape;458;p6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Argomenti più importanti</a:t>
            </a:r>
            <a:endParaRPr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ricerca casa (3/4)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assistenza sanitaria (2/4)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gestione casa (2/4)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agevolazioni / borse di studio (1/4)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trasporti (</a:t>
            </a:r>
            <a:r>
              <a:rPr lang="it"/>
              <a:t>1/4</a:t>
            </a:r>
            <a:r>
              <a:rPr lang="it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it"/>
              <a:t>Canali più utilizzati:</a:t>
            </a:r>
            <a:endParaRPr b="1"/>
          </a:p>
          <a:p>
            <a:pPr indent="-325755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gruppi facebook 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agenzie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bacheche università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passaparola</a:t>
            </a:r>
            <a:endParaRPr/>
          </a:p>
          <a:p>
            <a:pPr indent="-325755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/>
              <a:t>altri siti internet specifici</a:t>
            </a:r>
            <a:endParaRPr/>
          </a:p>
        </p:txBody>
      </p:sp>
      <p:sp>
        <p:nvSpPr>
          <p:cNvPr id="459" name="Google Shape;459;p63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pic>
        <p:nvPicPr>
          <p:cNvPr id="460" name="Google Shape;460;p63"/>
          <p:cNvPicPr preferRelativeResize="0"/>
          <p:nvPr/>
        </p:nvPicPr>
        <p:blipFill rotWithShape="1">
          <a:blip r:embed="rId3">
            <a:alphaModFix/>
          </a:blip>
          <a:srcRect b="11491" l="0" r="0" t="11491"/>
          <a:stretch/>
        </p:blipFill>
        <p:spPr>
          <a:xfrm>
            <a:off x="5945125" y="390275"/>
            <a:ext cx="3051951" cy="4178751"/>
          </a:xfrm>
          <a:prstGeom prst="rect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4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466" name="Google Shape;466;p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References</a:t>
            </a:r>
            <a:endParaRPr/>
          </a:p>
        </p:txBody>
      </p:sp>
      <p:sp>
        <p:nvSpPr>
          <p:cNvPr id="467" name="Google Shape;467;p64"/>
          <p:cNvSpPr txBox="1"/>
          <p:nvPr>
            <p:ph idx="1" type="body"/>
          </p:nvPr>
        </p:nvSpPr>
        <p:spPr>
          <a:xfrm>
            <a:off x="311700" y="1268238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3500"/>
              <a:t>Debora Botta, User eXperience Design, HOEPLI</a:t>
            </a:r>
            <a:endParaRPr sz="3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3500" u="sng">
                <a:solidFill>
                  <a:schemeClr val="hlink"/>
                </a:solidFill>
                <a:hlinkClick r:id="rId3"/>
              </a:rPr>
              <a:t>https://www.interaction-design.org/literature/topics/ux-design</a:t>
            </a:r>
            <a:endParaRPr sz="3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3500"/>
              <a:t>Nielsen J., Usability ROI Declining, But Still strong, </a:t>
            </a:r>
            <a:r>
              <a:rPr lang="it" sz="3500" u="sng">
                <a:solidFill>
                  <a:schemeClr val="hlink"/>
                </a:solidFill>
                <a:hlinkClick r:id="rId4"/>
              </a:rPr>
              <a:t>https://www.nngroup.com/articles/usability-roi-declining-but-still-strong/</a:t>
            </a:r>
            <a:endParaRPr sz="3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3500"/>
              <a:t>The UX School, The trillion dollar UX problem: a comprehensive guide to the ROI of UX, </a:t>
            </a:r>
            <a:r>
              <a:rPr lang="it" sz="3500" u="sng">
                <a:solidFill>
                  <a:schemeClr val="hlink"/>
                </a:solidFill>
                <a:hlinkClick r:id="rId5"/>
              </a:rPr>
              <a:t>https://medium.com/@raffaelarein/the-trillion-dollar-ux-problem-a-comprehensive-guide-to-the-roi-of-ux-f02708b97372</a:t>
            </a:r>
            <a:r>
              <a:rPr lang="it" sz="3500"/>
              <a:t> </a:t>
            </a:r>
            <a:endParaRPr sz="35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t" sz="3650"/>
              <a:t>Preece, J., Rogers, T and Sharp, H (2002) Interaction design: beyond human-computer interaction, Wiley, New York</a:t>
            </a:r>
            <a:endParaRPr sz="365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t" sz="3650"/>
              <a:t>Stephanie Marsh, User Research, Kogan Page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/>
          <p:nvPr/>
        </p:nvSpPr>
        <p:spPr>
          <a:xfrm>
            <a:off x="1472225" y="2903775"/>
            <a:ext cx="1540200" cy="1540200"/>
          </a:xfrm>
          <a:prstGeom prst="ellipse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>
            <a:off x="1472225" y="673200"/>
            <a:ext cx="1540200" cy="1540200"/>
          </a:xfrm>
          <a:prstGeom prst="ellipse">
            <a:avLst/>
          </a:prstGeom>
          <a:solidFill>
            <a:srgbClr val="000000">
              <a:alpha val="0"/>
            </a:srgbClr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 txBox="1"/>
          <p:nvPr>
            <p:ph type="title"/>
          </p:nvPr>
        </p:nvSpPr>
        <p:spPr>
          <a:xfrm>
            <a:off x="1476263" y="1089600"/>
            <a:ext cx="15321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UX</a:t>
            </a:r>
            <a:endParaRPr/>
          </a:p>
        </p:txBody>
      </p:sp>
      <p:sp>
        <p:nvSpPr>
          <p:cNvPr id="123" name="Google Shape;123;p18"/>
          <p:cNvSpPr txBox="1"/>
          <p:nvPr>
            <p:ph idx="1" type="body"/>
          </p:nvPr>
        </p:nvSpPr>
        <p:spPr>
          <a:xfrm>
            <a:off x="3592375" y="959549"/>
            <a:ext cx="4260300" cy="11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t" sz="1200">
                <a:highlight>
                  <a:schemeClr val="lt1"/>
                </a:highlight>
              </a:rPr>
              <a:t>Comprende tutti gli aspetti dell’</a:t>
            </a:r>
            <a:r>
              <a:rPr b="1" lang="it" sz="1200">
                <a:highlight>
                  <a:schemeClr val="lt1"/>
                </a:highlight>
              </a:rPr>
              <a:t>interazione dell’utente finale con l’azienda</a:t>
            </a:r>
            <a:r>
              <a:rPr lang="it" sz="1200">
                <a:highlight>
                  <a:schemeClr val="lt1"/>
                </a:highlight>
              </a:rPr>
              <a:t>, i suoi prodotti, i suoi servizi. </a:t>
            </a:r>
            <a:br>
              <a:rPr lang="it" sz="1200">
                <a:highlight>
                  <a:schemeClr val="lt1"/>
                </a:highlight>
              </a:rPr>
            </a:br>
            <a:r>
              <a:rPr lang="it" sz="1200">
                <a:highlight>
                  <a:schemeClr val="lt1"/>
                </a:highlight>
              </a:rPr>
              <a:t>(</a:t>
            </a:r>
            <a:r>
              <a:rPr lang="it" sz="1200"/>
              <a:t>Insieme di emozioni e percezioni dell’utente quando si interfaccia con un prodotto).</a:t>
            </a:r>
            <a:endParaRPr/>
          </a:p>
        </p:txBody>
      </p:sp>
      <p:sp>
        <p:nvSpPr>
          <p:cNvPr id="124" name="Google Shape;124;p18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25" name="Google Shape;125;p18"/>
          <p:cNvSpPr txBox="1"/>
          <p:nvPr>
            <p:ph type="title"/>
          </p:nvPr>
        </p:nvSpPr>
        <p:spPr>
          <a:xfrm>
            <a:off x="1376375" y="2942373"/>
            <a:ext cx="1731900" cy="14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3040"/>
              <a:t>UX</a:t>
            </a:r>
            <a:endParaRPr sz="3040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" sz="3040"/>
              <a:t>design</a:t>
            </a:r>
            <a:endParaRPr sz="3040"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3592375" y="3120175"/>
            <a:ext cx="4260300" cy="118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200">
                <a:highlight>
                  <a:schemeClr val="lt1"/>
                </a:highlight>
              </a:rPr>
              <a:t>Progettazione dell’esperienza utente.</a:t>
            </a:r>
            <a:endParaRPr b="1" sz="12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highlight>
                  <a:schemeClr val="lt1"/>
                </a:highlight>
              </a:rPr>
              <a:t>Intero processo di acquisizione e integrazione del prodotto  (Processo utilizzato dai team di progettazione per creare prodotti che forniscono esperienze significative e pertinenti agli utenti)</a:t>
            </a:r>
            <a:endParaRPr sz="1200">
              <a:highlight>
                <a:schemeClr val="lt1"/>
              </a:highlight>
            </a:endParaRPr>
          </a:p>
        </p:txBody>
      </p:sp>
      <p:cxnSp>
        <p:nvCxnSpPr>
          <p:cNvPr id="127" name="Google Shape;127;p18"/>
          <p:cNvCxnSpPr/>
          <p:nvPr/>
        </p:nvCxnSpPr>
        <p:spPr>
          <a:xfrm rot="10800000">
            <a:off x="2866250" y="1436556"/>
            <a:ext cx="645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18"/>
          <p:cNvCxnSpPr/>
          <p:nvPr/>
        </p:nvCxnSpPr>
        <p:spPr>
          <a:xfrm rot="10800000">
            <a:off x="2866250" y="3673881"/>
            <a:ext cx="645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34" name="Google Shape;134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UX design: why - what - how</a:t>
            </a:r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598900" y="1878900"/>
            <a:ext cx="2160000" cy="2160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WHY</a:t>
            </a:r>
            <a:endParaRPr b="1" sz="24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Motivations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Values and views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19"/>
          <p:cNvSpPr txBox="1"/>
          <p:nvPr/>
        </p:nvSpPr>
        <p:spPr>
          <a:xfrm>
            <a:off x="3411113" y="1878900"/>
            <a:ext cx="2160000" cy="2160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WHAT</a:t>
            </a:r>
            <a:endParaRPr b="1" sz="24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Functionalities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19"/>
          <p:cNvSpPr txBox="1"/>
          <p:nvPr/>
        </p:nvSpPr>
        <p:spPr>
          <a:xfrm>
            <a:off x="6223325" y="1878900"/>
            <a:ext cx="2160000" cy="2160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HOW</a:t>
            </a:r>
            <a:endParaRPr b="1" sz="24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Accessibilities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Aestethics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19"/>
          <p:cNvSpPr txBox="1"/>
          <p:nvPr/>
        </p:nvSpPr>
        <p:spPr>
          <a:xfrm>
            <a:off x="845500" y="3910475"/>
            <a:ext cx="557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Le fasi </a:t>
            </a:r>
            <a:r>
              <a:rPr lang="it"/>
              <a:t>dello UX design</a:t>
            </a:r>
            <a:endParaRPr/>
          </a:p>
        </p:txBody>
      </p:sp>
      <p:sp>
        <p:nvSpPr>
          <p:cNvPr id="144" name="Google Shape;144;p20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  <p:sp>
        <p:nvSpPr>
          <p:cNvPr id="145" name="Google Shape;145;p20"/>
          <p:cNvSpPr txBox="1"/>
          <p:nvPr/>
        </p:nvSpPr>
        <p:spPr>
          <a:xfrm>
            <a:off x="598900" y="1878900"/>
            <a:ext cx="2160000" cy="2160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COMPRENSIONE</a:t>
            </a:r>
            <a:endParaRPr b="1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(analisi preliminare)</a:t>
            </a:r>
            <a:endParaRPr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Committente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Utente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Contesto d’uso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3411113" y="1878900"/>
            <a:ext cx="2160000" cy="2160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CREAZIONE</a:t>
            </a:r>
            <a:endParaRPr b="1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(progettazione)</a:t>
            </a:r>
            <a:endParaRPr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Flussi e azioni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Architettura informativa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Wireframe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6223325" y="1878900"/>
            <a:ext cx="2160000" cy="21600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EVOLUZIONE</a:t>
            </a:r>
            <a:endParaRPr b="1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Monitoraggio comportamenti successivi alla messa online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 principi dello UX design</a:t>
            </a:r>
            <a:endParaRPr/>
          </a:p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it" sz="1200">
                <a:highlight>
                  <a:schemeClr val="lt1"/>
                </a:highlight>
              </a:rPr>
              <a:t>Processo </a:t>
            </a:r>
            <a:r>
              <a:rPr b="1" lang="it" sz="1200">
                <a:highlight>
                  <a:schemeClr val="lt1"/>
                </a:highlight>
              </a:rPr>
              <a:t>human-centered</a:t>
            </a:r>
            <a:r>
              <a:rPr lang="it" sz="1200">
                <a:highlight>
                  <a:schemeClr val="lt1"/>
                </a:highlight>
              </a:rPr>
              <a:t>: le persone sono poste al centro di ogni fase del processo e vengono coinvolte per individuare bisogni, problemi, motivazioni, ecc</a:t>
            </a:r>
            <a:endParaRPr sz="1200">
              <a:highlight>
                <a:schemeClr val="lt1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chemeClr val="lt1"/>
              </a:highlight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it" sz="1200">
                <a:highlight>
                  <a:schemeClr val="lt1"/>
                </a:highlight>
              </a:rPr>
              <a:t>Processo </a:t>
            </a:r>
            <a:r>
              <a:rPr b="1" lang="it" sz="1200">
                <a:highlight>
                  <a:schemeClr val="lt1"/>
                </a:highlight>
              </a:rPr>
              <a:t>pragmatico</a:t>
            </a:r>
            <a:r>
              <a:rPr lang="it" sz="1200">
                <a:highlight>
                  <a:schemeClr val="lt1"/>
                </a:highlight>
              </a:rPr>
              <a:t>: la progettazione si fonda su attività di ricerca con utenti, non su assunzioni dell’azienda committente o del team di design</a:t>
            </a:r>
            <a:endParaRPr sz="1200">
              <a:highlight>
                <a:schemeClr val="lt1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chemeClr val="lt1"/>
              </a:highlight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it" sz="1200">
                <a:highlight>
                  <a:schemeClr val="lt1"/>
                </a:highlight>
              </a:rPr>
              <a:t>Ricercare è </a:t>
            </a:r>
            <a:r>
              <a:rPr b="1" lang="it" sz="1200">
                <a:highlight>
                  <a:schemeClr val="lt1"/>
                </a:highlight>
              </a:rPr>
              <a:t>empatizzare</a:t>
            </a:r>
            <a:r>
              <a:rPr lang="it" sz="1200">
                <a:highlight>
                  <a:schemeClr val="lt1"/>
                </a:highlight>
              </a:rPr>
              <a:t>: bisogna mettersi nei panni dell’utente, non imporre il proprio punto di vista. Non cercare di ottenere delle soluzioni, ma di conoscere le necessità, i bisogni</a:t>
            </a:r>
            <a:endParaRPr sz="1200">
              <a:highlight>
                <a:schemeClr val="lt1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chemeClr val="lt1"/>
              </a:highlight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it" sz="1200">
                <a:highlight>
                  <a:schemeClr val="lt1"/>
                </a:highlight>
              </a:rPr>
              <a:t>Processo </a:t>
            </a:r>
            <a:r>
              <a:rPr b="1" lang="it" sz="1200">
                <a:highlight>
                  <a:schemeClr val="lt1"/>
                </a:highlight>
              </a:rPr>
              <a:t>iterativo</a:t>
            </a:r>
            <a:r>
              <a:rPr lang="it" sz="1200">
                <a:highlight>
                  <a:schemeClr val="lt1"/>
                </a:highlight>
              </a:rPr>
              <a:t>: ciclo continuo che va da raccolta requisiti, soluzione, test, feedback, revisione, ecc</a:t>
            </a:r>
            <a:endParaRPr sz="1200">
              <a:highlight>
                <a:schemeClr val="lt1"/>
              </a:highlight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it" sz="1200">
                <a:highlight>
                  <a:schemeClr val="lt1"/>
                </a:highlight>
              </a:rPr>
              <a:t>Realizzabile solo con la </a:t>
            </a:r>
            <a:r>
              <a:rPr b="1" lang="it" sz="1200">
                <a:highlight>
                  <a:schemeClr val="lt1"/>
                </a:highlight>
              </a:rPr>
              <a:t>collaborazione</a:t>
            </a:r>
            <a:r>
              <a:rPr lang="it" sz="1200">
                <a:highlight>
                  <a:schemeClr val="lt1"/>
                </a:highlight>
              </a:rPr>
              <a:t>: non solo degli utenti, ma anche committenti e reparto tecnico</a:t>
            </a:r>
            <a:endParaRPr sz="1200">
              <a:highlight>
                <a:schemeClr val="lt1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chemeClr val="lt1"/>
              </a:highlight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it" sz="1200">
                <a:highlight>
                  <a:schemeClr val="lt1"/>
                </a:highlight>
              </a:rPr>
              <a:t>La </a:t>
            </a:r>
            <a:r>
              <a:rPr b="1" lang="it" sz="1200">
                <a:highlight>
                  <a:schemeClr val="lt1"/>
                </a:highlight>
              </a:rPr>
              <a:t>divergenza</a:t>
            </a:r>
            <a:r>
              <a:rPr lang="it" sz="1200">
                <a:highlight>
                  <a:schemeClr val="lt1"/>
                </a:highlight>
              </a:rPr>
              <a:t> di idee è un valore</a:t>
            </a:r>
            <a:endParaRPr sz="1200">
              <a:highlight>
                <a:schemeClr val="lt1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chemeClr val="lt1"/>
              </a:highlight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it" sz="1200">
                <a:highlight>
                  <a:schemeClr val="lt1"/>
                </a:highlight>
              </a:rPr>
              <a:t>L’obiettivo è trovare una soluzione </a:t>
            </a:r>
            <a:r>
              <a:rPr b="1" lang="it" sz="1200">
                <a:highlight>
                  <a:schemeClr val="lt1"/>
                </a:highlight>
              </a:rPr>
              <a:t>desiderabile, fattibile e di successo</a:t>
            </a:r>
            <a:endParaRPr b="1" sz="1200">
              <a:highlight>
                <a:schemeClr val="lt1"/>
              </a:highlight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chemeClr val="lt1"/>
              </a:highlight>
            </a:endParaRPr>
          </a:p>
        </p:txBody>
      </p:sp>
      <p:sp>
        <p:nvSpPr>
          <p:cNvPr id="154" name="Google Shape;154;p21"/>
          <p:cNvSpPr txBox="1"/>
          <p:nvPr>
            <p:ph idx="12" type="sldNum"/>
          </p:nvPr>
        </p:nvSpPr>
        <p:spPr>
          <a:xfrm>
            <a:off x="8519033" y="4686754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